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06" r:id="rId4"/>
    <p:sldId id="307" r:id="rId5"/>
    <p:sldId id="308" r:id="rId6"/>
    <p:sldId id="309" r:id="rId7"/>
    <p:sldId id="284" r:id="rId8"/>
    <p:sldId id="285" r:id="rId9"/>
    <p:sldId id="261" r:id="rId10"/>
    <p:sldId id="265" r:id="rId11"/>
    <p:sldId id="264" r:id="rId12"/>
    <p:sldId id="345" r:id="rId13"/>
    <p:sldId id="286" r:id="rId14"/>
    <p:sldId id="259" r:id="rId15"/>
    <p:sldId id="260" r:id="rId16"/>
    <p:sldId id="268" r:id="rId17"/>
    <p:sldId id="267" r:id="rId18"/>
    <p:sldId id="269" r:id="rId19"/>
    <p:sldId id="305" r:id="rId20"/>
    <p:sldId id="270" r:id="rId21"/>
    <p:sldId id="272" r:id="rId22"/>
    <p:sldId id="273" r:id="rId23"/>
    <p:sldId id="274" r:id="rId24"/>
    <p:sldId id="297" r:id="rId25"/>
    <p:sldId id="298" r:id="rId26"/>
    <p:sldId id="299" r:id="rId27"/>
    <p:sldId id="287" r:id="rId28"/>
    <p:sldId id="278" r:id="rId29"/>
    <p:sldId id="344" r:id="rId30"/>
    <p:sldId id="275" r:id="rId31"/>
    <p:sldId id="279" r:id="rId32"/>
    <p:sldId id="280" r:id="rId33"/>
    <p:sldId id="302" r:id="rId34"/>
    <p:sldId id="304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7C"/>
    <a:srgbClr val="0012BC"/>
    <a:srgbClr val="FBF3F2"/>
    <a:srgbClr val="E14036"/>
    <a:srgbClr val="FFFFFF"/>
    <a:srgbClr val="F0F1FB"/>
    <a:srgbClr val="002060"/>
    <a:srgbClr val="9D4E5F"/>
    <a:srgbClr val="842049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C1E1C-38C2-44B2-A6CC-92C453242E5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3BC7D-95F4-4D0D-A20C-B1E1944068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国资科，同时还是隶属国资办，在学校国有资产管理工作中起 监督管理与协调作用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C6C1A-02BF-4B1A-86F8-BA9FBA49F51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C6C1A-02BF-4B1A-86F8-BA9FBA49F515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9875" cy="2295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BF66-BC76-408F-BC56-42023682946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9875" cy="2295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BF66-BC76-408F-BC56-420236829469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9875" cy="2295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BF66-BC76-408F-BC56-42023682946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9875" cy="2295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BF66-BC76-408F-BC56-42023682946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9875" cy="2295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BF66-BC76-408F-BC56-42023682946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9875" cy="2295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BF66-BC76-408F-BC56-42023682946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9875" cy="2295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BF66-BC76-408F-BC56-42023682946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809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8EDE9-907C-4DF4-A7DB-9273691C7CF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8F113-0E11-4DAE-870C-27CE409E17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4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\Users\Administrator\Desktop\上海大学图片\kxyj.jpgkxyj"/>
          <p:cNvPicPr>
            <a:picLocks noChangeAspect="1"/>
          </p:cNvPicPr>
          <p:nvPr/>
        </p:nvPicPr>
        <p:blipFill rotWithShape="1">
          <a:blip r:embed="rId3"/>
          <a:srcRect l="16524" r="10482"/>
          <a:stretch>
            <a:fillRect/>
          </a:stretch>
        </p:blipFill>
        <p:spPr>
          <a:xfrm>
            <a:off x="-17780" y="635"/>
            <a:ext cx="12213590" cy="317309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5355131" y="2459957"/>
            <a:ext cx="1473868" cy="1473868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3173882"/>
            <a:ext cx="12192000" cy="235258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B9BD5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5131" y="2712402"/>
            <a:ext cx="16617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2024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71965" y="3885490"/>
            <a:ext cx="1007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资产采购</a:t>
            </a:r>
            <a:r>
              <a:rPr lang="en-US" altLang="zh-CN" sz="6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6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入库</a:t>
            </a:r>
            <a:r>
              <a:rPr lang="en-US" altLang="zh-CN" sz="6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6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报销</a:t>
            </a:r>
            <a:endParaRPr lang="zh-CN" altLang="en-US" sz="6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90974" y="5053843"/>
            <a:ext cx="3693695" cy="45719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36000">
                <a:srgbClr val="5B9BD5"/>
              </a:gs>
              <a:gs pos="83000">
                <a:srgbClr val="5B9BD5"/>
              </a:gs>
              <a:gs pos="100000">
                <a:srgbClr val="5B9BD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580055" y="5449706"/>
            <a:ext cx="576102" cy="496066"/>
            <a:chOff x="2751138" y="4071938"/>
            <a:chExt cx="1558925" cy="1158875"/>
          </a:xfrm>
        </p:grpSpPr>
        <p:sp>
          <p:nvSpPr>
            <p:cNvPr id="23" name="Freeform 15"/>
            <p:cNvSpPr/>
            <p:nvPr/>
          </p:nvSpPr>
          <p:spPr bwMode="auto">
            <a:xfrm>
              <a:off x="3770313" y="4562475"/>
              <a:ext cx="539750" cy="477838"/>
            </a:xfrm>
            <a:custGeom>
              <a:avLst/>
              <a:gdLst>
                <a:gd name="T0" fmla="*/ 255 w 340"/>
                <a:gd name="T1" fmla="*/ 0 h 301"/>
                <a:gd name="T2" fmla="*/ 136 w 340"/>
                <a:gd name="T3" fmla="*/ 99 h 301"/>
                <a:gd name="T4" fmla="*/ 28 w 340"/>
                <a:gd name="T5" fmla="*/ 8 h 301"/>
                <a:gd name="T6" fmla="*/ 28 w 340"/>
                <a:gd name="T7" fmla="*/ 8 h 301"/>
                <a:gd name="T8" fmla="*/ 14 w 340"/>
                <a:gd name="T9" fmla="*/ 31 h 301"/>
                <a:gd name="T10" fmla="*/ 0 w 340"/>
                <a:gd name="T11" fmla="*/ 50 h 301"/>
                <a:gd name="T12" fmla="*/ 0 w 340"/>
                <a:gd name="T13" fmla="*/ 50 h 301"/>
                <a:gd name="T14" fmla="*/ 24 w 340"/>
                <a:gd name="T15" fmla="*/ 70 h 301"/>
                <a:gd name="T16" fmla="*/ 47 w 340"/>
                <a:gd name="T17" fmla="*/ 95 h 301"/>
                <a:gd name="T18" fmla="*/ 68 w 340"/>
                <a:gd name="T19" fmla="*/ 122 h 301"/>
                <a:gd name="T20" fmla="*/ 84 w 340"/>
                <a:gd name="T21" fmla="*/ 149 h 301"/>
                <a:gd name="T22" fmla="*/ 99 w 340"/>
                <a:gd name="T23" fmla="*/ 180 h 301"/>
                <a:gd name="T24" fmla="*/ 109 w 340"/>
                <a:gd name="T25" fmla="*/ 213 h 301"/>
                <a:gd name="T26" fmla="*/ 115 w 340"/>
                <a:gd name="T27" fmla="*/ 248 h 301"/>
                <a:gd name="T28" fmla="*/ 117 w 340"/>
                <a:gd name="T29" fmla="*/ 283 h 301"/>
                <a:gd name="T30" fmla="*/ 117 w 340"/>
                <a:gd name="T31" fmla="*/ 283 h 301"/>
                <a:gd name="T32" fmla="*/ 115 w 340"/>
                <a:gd name="T33" fmla="*/ 301 h 301"/>
                <a:gd name="T34" fmla="*/ 115 w 340"/>
                <a:gd name="T35" fmla="*/ 301 h 301"/>
                <a:gd name="T36" fmla="*/ 136 w 340"/>
                <a:gd name="T37" fmla="*/ 301 h 301"/>
                <a:gd name="T38" fmla="*/ 136 w 340"/>
                <a:gd name="T39" fmla="*/ 301 h 301"/>
                <a:gd name="T40" fmla="*/ 167 w 340"/>
                <a:gd name="T41" fmla="*/ 299 h 301"/>
                <a:gd name="T42" fmla="*/ 200 w 340"/>
                <a:gd name="T43" fmla="*/ 293 h 301"/>
                <a:gd name="T44" fmla="*/ 233 w 340"/>
                <a:gd name="T45" fmla="*/ 285 h 301"/>
                <a:gd name="T46" fmla="*/ 266 w 340"/>
                <a:gd name="T47" fmla="*/ 270 h 301"/>
                <a:gd name="T48" fmla="*/ 282 w 340"/>
                <a:gd name="T49" fmla="*/ 262 h 301"/>
                <a:gd name="T50" fmla="*/ 295 w 340"/>
                <a:gd name="T51" fmla="*/ 252 h 301"/>
                <a:gd name="T52" fmla="*/ 307 w 340"/>
                <a:gd name="T53" fmla="*/ 242 h 301"/>
                <a:gd name="T54" fmla="*/ 319 w 340"/>
                <a:gd name="T55" fmla="*/ 229 h 301"/>
                <a:gd name="T56" fmla="*/ 328 w 340"/>
                <a:gd name="T57" fmla="*/ 217 h 301"/>
                <a:gd name="T58" fmla="*/ 334 w 340"/>
                <a:gd name="T59" fmla="*/ 204 h 301"/>
                <a:gd name="T60" fmla="*/ 338 w 340"/>
                <a:gd name="T61" fmla="*/ 190 h 301"/>
                <a:gd name="T62" fmla="*/ 340 w 340"/>
                <a:gd name="T63" fmla="*/ 176 h 301"/>
                <a:gd name="T64" fmla="*/ 340 w 340"/>
                <a:gd name="T65" fmla="*/ 176 h 301"/>
                <a:gd name="T66" fmla="*/ 338 w 340"/>
                <a:gd name="T67" fmla="*/ 149 h 301"/>
                <a:gd name="T68" fmla="*/ 334 w 340"/>
                <a:gd name="T69" fmla="*/ 122 h 301"/>
                <a:gd name="T70" fmla="*/ 328 w 340"/>
                <a:gd name="T71" fmla="*/ 97 h 301"/>
                <a:gd name="T72" fmla="*/ 317 w 340"/>
                <a:gd name="T73" fmla="*/ 74 h 301"/>
                <a:gd name="T74" fmla="*/ 305 w 340"/>
                <a:gd name="T75" fmla="*/ 54 h 301"/>
                <a:gd name="T76" fmla="*/ 290 w 340"/>
                <a:gd name="T77" fmla="*/ 33 h 301"/>
                <a:gd name="T78" fmla="*/ 274 w 340"/>
                <a:gd name="T79" fmla="*/ 15 h 301"/>
                <a:gd name="T80" fmla="*/ 255 w 340"/>
                <a:gd name="T81" fmla="*/ 0 h 301"/>
                <a:gd name="T82" fmla="*/ 255 w 340"/>
                <a:gd name="T83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0" h="301">
                  <a:moveTo>
                    <a:pt x="255" y="0"/>
                  </a:moveTo>
                  <a:lnTo>
                    <a:pt x="136" y="99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14" y="31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4" y="70"/>
                  </a:lnTo>
                  <a:lnTo>
                    <a:pt x="47" y="95"/>
                  </a:lnTo>
                  <a:lnTo>
                    <a:pt x="68" y="122"/>
                  </a:lnTo>
                  <a:lnTo>
                    <a:pt x="84" y="149"/>
                  </a:lnTo>
                  <a:lnTo>
                    <a:pt x="99" y="180"/>
                  </a:lnTo>
                  <a:lnTo>
                    <a:pt x="109" y="213"/>
                  </a:lnTo>
                  <a:lnTo>
                    <a:pt x="115" y="248"/>
                  </a:lnTo>
                  <a:lnTo>
                    <a:pt x="117" y="283"/>
                  </a:lnTo>
                  <a:lnTo>
                    <a:pt x="117" y="283"/>
                  </a:lnTo>
                  <a:lnTo>
                    <a:pt x="115" y="301"/>
                  </a:lnTo>
                  <a:lnTo>
                    <a:pt x="115" y="301"/>
                  </a:lnTo>
                  <a:lnTo>
                    <a:pt x="136" y="301"/>
                  </a:lnTo>
                  <a:lnTo>
                    <a:pt x="136" y="301"/>
                  </a:lnTo>
                  <a:lnTo>
                    <a:pt x="167" y="299"/>
                  </a:lnTo>
                  <a:lnTo>
                    <a:pt x="200" y="293"/>
                  </a:lnTo>
                  <a:lnTo>
                    <a:pt x="233" y="285"/>
                  </a:lnTo>
                  <a:lnTo>
                    <a:pt x="266" y="270"/>
                  </a:lnTo>
                  <a:lnTo>
                    <a:pt x="282" y="262"/>
                  </a:lnTo>
                  <a:lnTo>
                    <a:pt x="295" y="252"/>
                  </a:lnTo>
                  <a:lnTo>
                    <a:pt x="307" y="242"/>
                  </a:lnTo>
                  <a:lnTo>
                    <a:pt x="319" y="229"/>
                  </a:lnTo>
                  <a:lnTo>
                    <a:pt x="328" y="217"/>
                  </a:lnTo>
                  <a:lnTo>
                    <a:pt x="334" y="204"/>
                  </a:lnTo>
                  <a:lnTo>
                    <a:pt x="338" y="190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38" y="149"/>
                  </a:lnTo>
                  <a:lnTo>
                    <a:pt x="334" y="122"/>
                  </a:lnTo>
                  <a:lnTo>
                    <a:pt x="328" y="97"/>
                  </a:lnTo>
                  <a:lnTo>
                    <a:pt x="317" y="74"/>
                  </a:lnTo>
                  <a:lnTo>
                    <a:pt x="305" y="54"/>
                  </a:lnTo>
                  <a:lnTo>
                    <a:pt x="290" y="33"/>
                  </a:lnTo>
                  <a:lnTo>
                    <a:pt x="274" y="15"/>
                  </a:lnTo>
                  <a:lnTo>
                    <a:pt x="255" y="0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24" name="Freeform 16"/>
            <p:cNvSpPr/>
            <p:nvPr/>
          </p:nvSpPr>
          <p:spPr bwMode="auto">
            <a:xfrm>
              <a:off x="3773488" y="4071938"/>
              <a:ext cx="441325" cy="450850"/>
            </a:xfrm>
            <a:custGeom>
              <a:avLst/>
              <a:gdLst>
                <a:gd name="T0" fmla="*/ 49 w 278"/>
                <a:gd name="T1" fmla="*/ 225 h 284"/>
                <a:gd name="T2" fmla="*/ 49 w 278"/>
                <a:gd name="T3" fmla="*/ 225 h 284"/>
                <a:gd name="T4" fmla="*/ 49 w 278"/>
                <a:gd name="T5" fmla="*/ 239 h 284"/>
                <a:gd name="T6" fmla="*/ 47 w 278"/>
                <a:gd name="T7" fmla="*/ 255 h 284"/>
                <a:gd name="T8" fmla="*/ 47 w 278"/>
                <a:gd name="T9" fmla="*/ 255 h 284"/>
                <a:gd name="T10" fmla="*/ 66 w 278"/>
                <a:gd name="T11" fmla="*/ 268 h 284"/>
                <a:gd name="T12" fmla="*/ 88 w 278"/>
                <a:gd name="T13" fmla="*/ 276 h 284"/>
                <a:gd name="T14" fmla="*/ 111 w 278"/>
                <a:gd name="T15" fmla="*/ 282 h 284"/>
                <a:gd name="T16" fmla="*/ 134 w 278"/>
                <a:gd name="T17" fmla="*/ 284 h 284"/>
                <a:gd name="T18" fmla="*/ 134 w 278"/>
                <a:gd name="T19" fmla="*/ 284 h 284"/>
                <a:gd name="T20" fmla="*/ 148 w 278"/>
                <a:gd name="T21" fmla="*/ 284 h 284"/>
                <a:gd name="T22" fmla="*/ 163 w 278"/>
                <a:gd name="T23" fmla="*/ 282 h 284"/>
                <a:gd name="T24" fmla="*/ 177 w 278"/>
                <a:gd name="T25" fmla="*/ 278 h 284"/>
                <a:gd name="T26" fmla="*/ 189 w 278"/>
                <a:gd name="T27" fmla="*/ 274 h 284"/>
                <a:gd name="T28" fmla="*/ 202 w 278"/>
                <a:gd name="T29" fmla="*/ 268 h 284"/>
                <a:gd name="T30" fmla="*/ 214 w 278"/>
                <a:gd name="T31" fmla="*/ 260 h 284"/>
                <a:gd name="T32" fmla="*/ 224 w 278"/>
                <a:gd name="T33" fmla="*/ 251 h 284"/>
                <a:gd name="T34" fmla="*/ 235 w 278"/>
                <a:gd name="T35" fmla="*/ 243 h 284"/>
                <a:gd name="T36" fmla="*/ 245 w 278"/>
                <a:gd name="T37" fmla="*/ 233 h 284"/>
                <a:gd name="T38" fmla="*/ 253 w 278"/>
                <a:gd name="T39" fmla="*/ 222 h 284"/>
                <a:gd name="T40" fmla="*/ 260 w 278"/>
                <a:gd name="T41" fmla="*/ 210 h 284"/>
                <a:gd name="T42" fmla="*/ 266 w 278"/>
                <a:gd name="T43" fmla="*/ 198 h 284"/>
                <a:gd name="T44" fmla="*/ 272 w 278"/>
                <a:gd name="T45" fmla="*/ 185 h 284"/>
                <a:gd name="T46" fmla="*/ 274 w 278"/>
                <a:gd name="T47" fmla="*/ 171 h 284"/>
                <a:gd name="T48" fmla="*/ 276 w 278"/>
                <a:gd name="T49" fmla="*/ 156 h 284"/>
                <a:gd name="T50" fmla="*/ 278 w 278"/>
                <a:gd name="T51" fmla="*/ 142 h 284"/>
                <a:gd name="T52" fmla="*/ 278 w 278"/>
                <a:gd name="T53" fmla="*/ 142 h 284"/>
                <a:gd name="T54" fmla="*/ 276 w 278"/>
                <a:gd name="T55" fmla="*/ 128 h 284"/>
                <a:gd name="T56" fmla="*/ 274 w 278"/>
                <a:gd name="T57" fmla="*/ 113 h 284"/>
                <a:gd name="T58" fmla="*/ 272 w 278"/>
                <a:gd name="T59" fmla="*/ 99 h 284"/>
                <a:gd name="T60" fmla="*/ 266 w 278"/>
                <a:gd name="T61" fmla="*/ 86 h 284"/>
                <a:gd name="T62" fmla="*/ 260 w 278"/>
                <a:gd name="T63" fmla="*/ 74 h 284"/>
                <a:gd name="T64" fmla="*/ 253 w 278"/>
                <a:gd name="T65" fmla="*/ 62 h 284"/>
                <a:gd name="T66" fmla="*/ 245 w 278"/>
                <a:gd name="T67" fmla="*/ 51 h 284"/>
                <a:gd name="T68" fmla="*/ 235 w 278"/>
                <a:gd name="T69" fmla="*/ 41 h 284"/>
                <a:gd name="T70" fmla="*/ 224 w 278"/>
                <a:gd name="T71" fmla="*/ 31 h 284"/>
                <a:gd name="T72" fmla="*/ 214 w 278"/>
                <a:gd name="T73" fmla="*/ 22 h 284"/>
                <a:gd name="T74" fmla="*/ 202 w 278"/>
                <a:gd name="T75" fmla="*/ 16 h 284"/>
                <a:gd name="T76" fmla="*/ 189 w 278"/>
                <a:gd name="T77" fmla="*/ 10 h 284"/>
                <a:gd name="T78" fmla="*/ 177 w 278"/>
                <a:gd name="T79" fmla="*/ 6 h 284"/>
                <a:gd name="T80" fmla="*/ 163 w 278"/>
                <a:gd name="T81" fmla="*/ 2 h 284"/>
                <a:gd name="T82" fmla="*/ 148 w 278"/>
                <a:gd name="T83" fmla="*/ 0 h 284"/>
                <a:gd name="T84" fmla="*/ 134 w 278"/>
                <a:gd name="T85" fmla="*/ 0 h 284"/>
                <a:gd name="T86" fmla="*/ 134 w 278"/>
                <a:gd name="T87" fmla="*/ 0 h 284"/>
                <a:gd name="T88" fmla="*/ 111 w 278"/>
                <a:gd name="T89" fmla="*/ 0 h 284"/>
                <a:gd name="T90" fmla="*/ 90 w 278"/>
                <a:gd name="T91" fmla="*/ 6 h 284"/>
                <a:gd name="T92" fmla="*/ 70 w 278"/>
                <a:gd name="T93" fmla="*/ 14 h 284"/>
                <a:gd name="T94" fmla="*/ 51 w 278"/>
                <a:gd name="T95" fmla="*/ 24 h 284"/>
                <a:gd name="T96" fmla="*/ 35 w 278"/>
                <a:gd name="T97" fmla="*/ 39 h 284"/>
                <a:gd name="T98" fmla="*/ 20 w 278"/>
                <a:gd name="T99" fmla="*/ 55 h 284"/>
                <a:gd name="T100" fmla="*/ 10 w 278"/>
                <a:gd name="T101" fmla="*/ 72 h 284"/>
                <a:gd name="T102" fmla="*/ 0 w 278"/>
                <a:gd name="T103" fmla="*/ 92 h 284"/>
                <a:gd name="T104" fmla="*/ 0 w 278"/>
                <a:gd name="T105" fmla="*/ 92 h 284"/>
                <a:gd name="T106" fmla="*/ 12 w 278"/>
                <a:gd name="T107" fmla="*/ 107 h 284"/>
                <a:gd name="T108" fmla="*/ 20 w 278"/>
                <a:gd name="T109" fmla="*/ 121 h 284"/>
                <a:gd name="T110" fmla="*/ 28 w 278"/>
                <a:gd name="T111" fmla="*/ 136 h 284"/>
                <a:gd name="T112" fmla="*/ 37 w 278"/>
                <a:gd name="T113" fmla="*/ 152 h 284"/>
                <a:gd name="T114" fmla="*/ 43 w 278"/>
                <a:gd name="T115" fmla="*/ 169 h 284"/>
                <a:gd name="T116" fmla="*/ 47 w 278"/>
                <a:gd name="T117" fmla="*/ 187 h 284"/>
                <a:gd name="T118" fmla="*/ 49 w 278"/>
                <a:gd name="T119" fmla="*/ 206 h 284"/>
                <a:gd name="T120" fmla="*/ 49 w 278"/>
                <a:gd name="T121" fmla="*/ 225 h 284"/>
                <a:gd name="T122" fmla="*/ 49 w 278"/>
                <a:gd name="T123" fmla="*/ 22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8" h="284">
                  <a:moveTo>
                    <a:pt x="49" y="225"/>
                  </a:moveTo>
                  <a:lnTo>
                    <a:pt x="49" y="225"/>
                  </a:lnTo>
                  <a:lnTo>
                    <a:pt x="49" y="239"/>
                  </a:lnTo>
                  <a:lnTo>
                    <a:pt x="47" y="255"/>
                  </a:lnTo>
                  <a:lnTo>
                    <a:pt x="47" y="255"/>
                  </a:lnTo>
                  <a:lnTo>
                    <a:pt x="66" y="268"/>
                  </a:lnTo>
                  <a:lnTo>
                    <a:pt x="88" y="276"/>
                  </a:lnTo>
                  <a:lnTo>
                    <a:pt x="111" y="282"/>
                  </a:lnTo>
                  <a:lnTo>
                    <a:pt x="134" y="284"/>
                  </a:lnTo>
                  <a:lnTo>
                    <a:pt x="134" y="284"/>
                  </a:lnTo>
                  <a:lnTo>
                    <a:pt x="148" y="284"/>
                  </a:lnTo>
                  <a:lnTo>
                    <a:pt x="163" y="282"/>
                  </a:lnTo>
                  <a:lnTo>
                    <a:pt x="177" y="278"/>
                  </a:lnTo>
                  <a:lnTo>
                    <a:pt x="189" y="274"/>
                  </a:lnTo>
                  <a:lnTo>
                    <a:pt x="202" y="268"/>
                  </a:lnTo>
                  <a:lnTo>
                    <a:pt x="214" y="260"/>
                  </a:lnTo>
                  <a:lnTo>
                    <a:pt x="224" y="251"/>
                  </a:lnTo>
                  <a:lnTo>
                    <a:pt x="235" y="243"/>
                  </a:lnTo>
                  <a:lnTo>
                    <a:pt x="245" y="233"/>
                  </a:lnTo>
                  <a:lnTo>
                    <a:pt x="253" y="222"/>
                  </a:lnTo>
                  <a:lnTo>
                    <a:pt x="260" y="210"/>
                  </a:lnTo>
                  <a:lnTo>
                    <a:pt x="266" y="198"/>
                  </a:lnTo>
                  <a:lnTo>
                    <a:pt x="272" y="185"/>
                  </a:lnTo>
                  <a:lnTo>
                    <a:pt x="274" y="171"/>
                  </a:lnTo>
                  <a:lnTo>
                    <a:pt x="276" y="156"/>
                  </a:lnTo>
                  <a:lnTo>
                    <a:pt x="278" y="142"/>
                  </a:lnTo>
                  <a:lnTo>
                    <a:pt x="278" y="142"/>
                  </a:lnTo>
                  <a:lnTo>
                    <a:pt x="276" y="128"/>
                  </a:lnTo>
                  <a:lnTo>
                    <a:pt x="274" y="113"/>
                  </a:lnTo>
                  <a:lnTo>
                    <a:pt x="272" y="99"/>
                  </a:lnTo>
                  <a:lnTo>
                    <a:pt x="266" y="86"/>
                  </a:lnTo>
                  <a:lnTo>
                    <a:pt x="260" y="74"/>
                  </a:lnTo>
                  <a:lnTo>
                    <a:pt x="253" y="62"/>
                  </a:lnTo>
                  <a:lnTo>
                    <a:pt x="245" y="51"/>
                  </a:lnTo>
                  <a:lnTo>
                    <a:pt x="235" y="41"/>
                  </a:lnTo>
                  <a:lnTo>
                    <a:pt x="224" y="31"/>
                  </a:lnTo>
                  <a:lnTo>
                    <a:pt x="214" y="22"/>
                  </a:lnTo>
                  <a:lnTo>
                    <a:pt x="202" y="16"/>
                  </a:lnTo>
                  <a:lnTo>
                    <a:pt x="189" y="10"/>
                  </a:lnTo>
                  <a:lnTo>
                    <a:pt x="177" y="6"/>
                  </a:lnTo>
                  <a:lnTo>
                    <a:pt x="163" y="2"/>
                  </a:lnTo>
                  <a:lnTo>
                    <a:pt x="148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11" y="0"/>
                  </a:lnTo>
                  <a:lnTo>
                    <a:pt x="90" y="6"/>
                  </a:lnTo>
                  <a:lnTo>
                    <a:pt x="70" y="14"/>
                  </a:lnTo>
                  <a:lnTo>
                    <a:pt x="51" y="24"/>
                  </a:lnTo>
                  <a:lnTo>
                    <a:pt x="35" y="39"/>
                  </a:lnTo>
                  <a:lnTo>
                    <a:pt x="20" y="55"/>
                  </a:lnTo>
                  <a:lnTo>
                    <a:pt x="10" y="7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107"/>
                  </a:lnTo>
                  <a:lnTo>
                    <a:pt x="20" y="121"/>
                  </a:lnTo>
                  <a:lnTo>
                    <a:pt x="28" y="136"/>
                  </a:lnTo>
                  <a:lnTo>
                    <a:pt x="37" y="152"/>
                  </a:lnTo>
                  <a:lnTo>
                    <a:pt x="43" y="169"/>
                  </a:lnTo>
                  <a:lnTo>
                    <a:pt x="47" y="187"/>
                  </a:lnTo>
                  <a:lnTo>
                    <a:pt x="49" y="206"/>
                  </a:lnTo>
                  <a:lnTo>
                    <a:pt x="49" y="225"/>
                  </a:lnTo>
                  <a:lnTo>
                    <a:pt x="49" y="22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25" name="Freeform 17"/>
            <p:cNvSpPr/>
            <p:nvPr/>
          </p:nvSpPr>
          <p:spPr bwMode="auto">
            <a:xfrm>
              <a:off x="2751138" y="4562475"/>
              <a:ext cx="542925" cy="477838"/>
            </a:xfrm>
            <a:custGeom>
              <a:avLst/>
              <a:gdLst>
                <a:gd name="T0" fmla="*/ 204 w 342"/>
                <a:gd name="T1" fmla="*/ 301 h 301"/>
                <a:gd name="T2" fmla="*/ 204 w 342"/>
                <a:gd name="T3" fmla="*/ 301 h 301"/>
                <a:gd name="T4" fmla="*/ 225 w 342"/>
                <a:gd name="T5" fmla="*/ 301 h 301"/>
                <a:gd name="T6" fmla="*/ 225 w 342"/>
                <a:gd name="T7" fmla="*/ 301 h 301"/>
                <a:gd name="T8" fmla="*/ 225 w 342"/>
                <a:gd name="T9" fmla="*/ 283 h 301"/>
                <a:gd name="T10" fmla="*/ 225 w 342"/>
                <a:gd name="T11" fmla="*/ 283 h 301"/>
                <a:gd name="T12" fmla="*/ 227 w 342"/>
                <a:gd name="T13" fmla="*/ 248 h 301"/>
                <a:gd name="T14" fmla="*/ 233 w 342"/>
                <a:gd name="T15" fmla="*/ 213 h 301"/>
                <a:gd name="T16" fmla="*/ 243 w 342"/>
                <a:gd name="T17" fmla="*/ 180 h 301"/>
                <a:gd name="T18" fmla="*/ 256 w 342"/>
                <a:gd name="T19" fmla="*/ 149 h 301"/>
                <a:gd name="T20" fmla="*/ 272 w 342"/>
                <a:gd name="T21" fmla="*/ 122 h 301"/>
                <a:gd name="T22" fmla="*/ 293 w 342"/>
                <a:gd name="T23" fmla="*/ 95 h 301"/>
                <a:gd name="T24" fmla="*/ 316 w 342"/>
                <a:gd name="T25" fmla="*/ 70 h 301"/>
                <a:gd name="T26" fmla="*/ 342 w 342"/>
                <a:gd name="T27" fmla="*/ 50 h 301"/>
                <a:gd name="T28" fmla="*/ 342 w 342"/>
                <a:gd name="T29" fmla="*/ 50 h 301"/>
                <a:gd name="T30" fmla="*/ 326 w 342"/>
                <a:gd name="T31" fmla="*/ 31 h 301"/>
                <a:gd name="T32" fmla="*/ 313 w 342"/>
                <a:gd name="T33" fmla="*/ 8 h 301"/>
                <a:gd name="T34" fmla="*/ 204 w 342"/>
                <a:gd name="T35" fmla="*/ 99 h 301"/>
                <a:gd name="T36" fmla="*/ 84 w 342"/>
                <a:gd name="T37" fmla="*/ 0 h 301"/>
                <a:gd name="T38" fmla="*/ 84 w 342"/>
                <a:gd name="T39" fmla="*/ 0 h 301"/>
                <a:gd name="T40" fmla="*/ 66 w 342"/>
                <a:gd name="T41" fmla="*/ 15 h 301"/>
                <a:gd name="T42" fmla="*/ 49 w 342"/>
                <a:gd name="T43" fmla="*/ 33 h 301"/>
                <a:gd name="T44" fmla="*/ 35 w 342"/>
                <a:gd name="T45" fmla="*/ 54 h 301"/>
                <a:gd name="T46" fmla="*/ 23 w 342"/>
                <a:gd name="T47" fmla="*/ 74 h 301"/>
                <a:gd name="T48" fmla="*/ 14 w 342"/>
                <a:gd name="T49" fmla="*/ 97 h 301"/>
                <a:gd name="T50" fmla="*/ 6 w 342"/>
                <a:gd name="T51" fmla="*/ 122 h 301"/>
                <a:gd name="T52" fmla="*/ 2 w 342"/>
                <a:gd name="T53" fmla="*/ 149 h 301"/>
                <a:gd name="T54" fmla="*/ 0 w 342"/>
                <a:gd name="T55" fmla="*/ 176 h 301"/>
                <a:gd name="T56" fmla="*/ 0 w 342"/>
                <a:gd name="T57" fmla="*/ 176 h 301"/>
                <a:gd name="T58" fmla="*/ 2 w 342"/>
                <a:gd name="T59" fmla="*/ 190 h 301"/>
                <a:gd name="T60" fmla="*/ 6 w 342"/>
                <a:gd name="T61" fmla="*/ 204 h 301"/>
                <a:gd name="T62" fmla="*/ 12 w 342"/>
                <a:gd name="T63" fmla="*/ 217 h 301"/>
                <a:gd name="T64" fmla="*/ 23 w 342"/>
                <a:gd name="T65" fmla="*/ 229 h 301"/>
                <a:gd name="T66" fmla="*/ 33 w 342"/>
                <a:gd name="T67" fmla="*/ 242 h 301"/>
                <a:gd name="T68" fmla="*/ 45 w 342"/>
                <a:gd name="T69" fmla="*/ 252 h 301"/>
                <a:gd name="T70" fmla="*/ 60 w 342"/>
                <a:gd name="T71" fmla="*/ 262 h 301"/>
                <a:gd name="T72" fmla="*/ 74 w 342"/>
                <a:gd name="T73" fmla="*/ 270 h 301"/>
                <a:gd name="T74" fmla="*/ 107 w 342"/>
                <a:gd name="T75" fmla="*/ 285 h 301"/>
                <a:gd name="T76" fmla="*/ 140 w 342"/>
                <a:gd name="T77" fmla="*/ 293 h 301"/>
                <a:gd name="T78" fmla="*/ 173 w 342"/>
                <a:gd name="T79" fmla="*/ 299 h 301"/>
                <a:gd name="T80" fmla="*/ 204 w 342"/>
                <a:gd name="T81" fmla="*/ 301 h 301"/>
                <a:gd name="T82" fmla="*/ 204 w 342"/>
                <a:gd name="T83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2" h="301">
                  <a:moveTo>
                    <a:pt x="204" y="301"/>
                  </a:moveTo>
                  <a:lnTo>
                    <a:pt x="204" y="301"/>
                  </a:lnTo>
                  <a:lnTo>
                    <a:pt x="225" y="301"/>
                  </a:lnTo>
                  <a:lnTo>
                    <a:pt x="225" y="301"/>
                  </a:lnTo>
                  <a:lnTo>
                    <a:pt x="225" y="283"/>
                  </a:lnTo>
                  <a:lnTo>
                    <a:pt x="225" y="283"/>
                  </a:lnTo>
                  <a:lnTo>
                    <a:pt x="227" y="248"/>
                  </a:lnTo>
                  <a:lnTo>
                    <a:pt x="233" y="213"/>
                  </a:lnTo>
                  <a:lnTo>
                    <a:pt x="243" y="180"/>
                  </a:lnTo>
                  <a:lnTo>
                    <a:pt x="256" y="149"/>
                  </a:lnTo>
                  <a:lnTo>
                    <a:pt x="272" y="122"/>
                  </a:lnTo>
                  <a:lnTo>
                    <a:pt x="293" y="95"/>
                  </a:lnTo>
                  <a:lnTo>
                    <a:pt x="316" y="70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26" y="31"/>
                  </a:lnTo>
                  <a:lnTo>
                    <a:pt x="313" y="8"/>
                  </a:lnTo>
                  <a:lnTo>
                    <a:pt x="204" y="99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6" y="15"/>
                  </a:lnTo>
                  <a:lnTo>
                    <a:pt x="49" y="33"/>
                  </a:lnTo>
                  <a:lnTo>
                    <a:pt x="35" y="54"/>
                  </a:lnTo>
                  <a:lnTo>
                    <a:pt x="23" y="74"/>
                  </a:lnTo>
                  <a:lnTo>
                    <a:pt x="14" y="97"/>
                  </a:lnTo>
                  <a:lnTo>
                    <a:pt x="6" y="122"/>
                  </a:lnTo>
                  <a:lnTo>
                    <a:pt x="2" y="149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2" y="190"/>
                  </a:lnTo>
                  <a:lnTo>
                    <a:pt x="6" y="204"/>
                  </a:lnTo>
                  <a:lnTo>
                    <a:pt x="12" y="217"/>
                  </a:lnTo>
                  <a:lnTo>
                    <a:pt x="23" y="229"/>
                  </a:lnTo>
                  <a:lnTo>
                    <a:pt x="33" y="242"/>
                  </a:lnTo>
                  <a:lnTo>
                    <a:pt x="45" y="252"/>
                  </a:lnTo>
                  <a:lnTo>
                    <a:pt x="60" y="262"/>
                  </a:lnTo>
                  <a:lnTo>
                    <a:pt x="74" y="270"/>
                  </a:lnTo>
                  <a:lnTo>
                    <a:pt x="107" y="285"/>
                  </a:lnTo>
                  <a:lnTo>
                    <a:pt x="140" y="293"/>
                  </a:lnTo>
                  <a:lnTo>
                    <a:pt x="173" y="299"/>
                  </a:lnTo>
                  <a:lnTo>
                    <a:pt x="204" y="301"/>
                  </a:lnTo>
                  <a:lnTo>
                    <a:pt x="204" y="301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auto">
            <a:xfrm>
              <a:off x="2849563" y="4071938"/>
              <a:ext cx="438150" cy="450850"/>
            </a:xfrm>
            <a:custGeom>
              <a:avLst/>
              <a:gdLst>
                <a:gd name="T0" fmla="*/ 142 w 276"/>
                <a:gd name="T1" fmla="*/ 284 h 284"/>
                <a:gd name="T2" fmla="*/ 142 w 276"/>
                <a:gd name="T3" fmla="*/ 284 h 284"/>
                <a:gd name="T4" fmla="*/ 167 w 276"/>
                <a:gd name="T5" fmla="*/ 282 h 284"/>
                <a:gd name="T6" fmla="*/ 190 w 276"/>
                <a:gd name="T7" fmla="*/ 276 h 284"/>
                <a:gd name="T8" fmla="*/ 210 w 276"/>
                <a:gd name="T9" fmla="*/ 268 h 284"/>
                <a:gd name="T10" fmla="*/ 229 w 276"/>
                <a:gd name="T11" fmla="*/ 255 h 284"/>
                <a:gd name="T12" fmla="*/ 229 w 276"/>
                <a:gd name="T13" fmla="*/ 255 h 284"/>
                <a:gd name="T14" fmla="*/ 229 w 276"/>
                <a:gd name="T15" fmla="*/ 239 h 284"/>
                <a:gd name="T16" fmla="*/ 227 w 276"/>
                <a:gd name="T17" fmla="*/ 225 h 284"/>
                <a:gd name="T18" fmla="*/ 227 w 276"/>
                <a:gd name="T19" fmla="*/ 225 h 284"/>
                <a:gd name="T20" fmla="*/ 229 w 276"/>
                <a:gd name="T21" fmla="*/ 206 h 284"/>
                <a:gd name="T22" fmla="*/ 231 w 276"/>
                <a:gd name="T23" fmla="*/ 187 h 284"/>
                <a:gd name="T24" fmla="*/ 235 w 276"/>
                <a:gd name="T25" fmla="*/ 169 h 284"/>
                <a:gd name="T26" fmla="*/ 241 w 276"/>
                <a:gd name="T27" fmla="*/ 152 h 284"/>
                <a:gd name="T28" fmla="*/ 247 w 276"/>
                <a:gd name="T29" fmla="*/ 136 h 284"/>
                <a:gd name="T30" fmla="*/ 256 w 276"/>
                <a:gd name="T31" fmla="*/ 121 h 284"/>
                <a:gd name="T32" fmla="*/ 266 w 276"/>
                <a:gd name="T33" fmla="*/ 107 h 284"/>
                <a:gd name="T34" fmla="*/ 276 w 276"/>
                <a:gd name="T35" fmla="*/ 92 h 284"/>
                <a:gd name="T36" fmla="*/ 276 w 276"/>
                <a:gd name="T37" fmla="*/ 92 h 284"/>
                <a:gd name="T38" fmla="*/ 268 w 276"/>
                <a:gd name="T39" fmla="*/ 72 h 284"/>
                <a:gd name="T40" fmla="*/ 256 w 276"/>
                <a:gd name="T41" fmla="*/ 55 h 284"/>
                <a:gd name="T42" fmla="*/ 241 w 276"/>
                <a:gd name="T43" fmla="*/ 39 h 284"/>
                <a:gd name="T44" fmla="*/ 225 w 276"/>
                <a:gd name="T45" fmla="*/ 24 h 284"/>
                <a:gd name="T46" fmla="*/ 206 w 276"/>
                <a:gd name="T47" fmla="*/ 14 h 284"/>
                <a:gd name="T48" fmla="*/ 185 w 276"/>
                <a:gd name="T49" fmla="*/ 6 h 284"/>
                <a:gd name="T50" fmla="*/ 165 w 276"/>
                <a:gd name="T51" fmla="*/ 0 h 284"/>
                <a:gd name="T52" fmla="*/ 142 w 276"/>
                <a:gd name="T53" fmla="*/ 0 h 284"/>
                <a:gd name="T54" fmla="*/ 142 w 276"/>
                <a:gd name="T55" fmla="*/ 0 h 284"/>
                <a:gd name="T56" fmla="*/ 128 w 276"/>
                <a:gd name="T57" fmla="*/ 0 h 284"/>
                <a:gd name="T58" fmla="*/ 113 w 276"/>
                <a:gd name="T59" fmla="*/ 2 h 284"/>
                <a:gd name="T60" fmla="*/ 99 w 276"/>
                <a:gd name="T61" fmla="*/ 6 h 284"/>
                <a:gd name="T62" fmla="*/ 86 w 276"/>
                <a:gd name="T63" fmla="*/ 10 h 284"/>
                <a:gd name="T64" fmla="*/ 74 w 276"/>
                <a:gd name="T65" fmla="*/ 16 h 284"/>
                <a:gd name="T66" fmla="*/ 62 w 276"/>
                <a:gd name="T67" fmla="*/ 22 h 284"/>
                <a:gd name="T68" fmla="*/ 51 w 276"/>
                <a:gd name="T69" fmla="*/ 31 h 284"/>
                <a:gd name="T70" fmla="*/ 41 w 276"/>
                <a:gd name="T71" fmla="*/ 41 h 284"/>
                <a:gd name="T72" fmla="*/ 31 w 276"/>
                <a:gd name="T73" fmla="*/ 51 h 284"/>
                <a:gd name="T74" fmla="*/ 22 w 276"/>
                <a:gd name="T75" fmla="*/ 62 h 284"/>
                <a:gd name="T76" fmla="*/ 16 w 276"/>
                <a:gd name="T77" fmla="*/ 74 h 284"/>
                <a:gd name="T78" fmla="*/ 10 w 276"/>
                <a:gd name="T79" fmla="*/ 86 h 284"/>
                <a:gd name="T80" fmla="*/ 6 w 276"/>
                <a:gd name="T81" fmla="*/ 99 h 284"/>
                <a:gd name="T82" fmla="*/ 2 w 276"/>
                <a:gd name="T83" fmla="*/ 113 h 284"/>
                <a:gd name="T84" fmla="*/ 0 w 276"/>
                <a:gd name="T85" fmla="*/ 128 h 284"/>
                <a:gd name="T86" fmla="*/ 0 w 276"/>
                <a:gd name="T87" fmla="*/ 142 h 284"/>
                <a:gd name="T88" fmla="*/ 0 w 276"/>
                <a:gd name="T89" fmla="*/ 142 h 284"/>
                <a:gd name="T90" fmla="*/ 0 w 276"/>
                <a:gd name="T91" fmla="*/ 156 h 284"/>
                <a:gd name="T92" fmla="*/ 2 w 276"/>
                <a:gd name="T93" fmla="*/ 171 h 284"/>
                <a:gd name="T94" fmla="*/ 6 w 276"/>
                <a:gd name="T95" fmla="*/ 185 h 284"/>
                <a:gd name="T96" fmla="*/ 10 w 276"/>
                <a:gd name="T97" fmla="*/ 198 h 284"/>
                <a:gd name="T98" fmla="*/ 16 w 276"/>
                <a:gd name="T99" fmla="*/ 210 h 284"/>
                <a:gd name="T100" fmla="*/ 22 w 276"/>
                <a:gd name="T101" fmla="*/ 222 h 284"/>
                <a:gd name="T102" fmla="*/ 31 w 276"/>
                <a:gd name="T103" fmla="*/ 233 h 284"/>
                <a:gd name="T104" fmla="*/ 41 w 276"/>
                <a:gd name="T105" fmla="*/ 243 h 284"/>
                <a:gd name="T106" fmla="*/ 51 w 276"/>
                <a:gd name="T107" fmla="*/ 251 h 284"/>
                <a:gd name="T108" fmla="*/ 62 w 276"/>
                <a:gd name="T109" fmla="*/ 260 h 284"/>
                <a:gd name="T110" fmla="*/ 74 w 276"/>
                <a:gd name="T111" fmla="*/ 268 h 284"/>
                <a:gd name="T112" fmla="*/ 86 w 276"/>
                <a:gd name="T113" fmla="*/ 274 h 284"/>
                <a:gd name="T114" fmla="*/ 99 w 276"/>
                <a:gd name="T115" fmla="*/ 278 h 284"/>
                <a:gd name="T116" fmla="*/ 113 w 276"/>
                <a:gd name="T117" fmla="*/ 282 h 284"/>
                <a:gd name="T118" fmla="*/ 128 w 276"/>
                <a:gd name="T119" fmla="*/ 284 h 284"/>
                <a:gd name="T120" fmla="*/ 142 w 276"/>
                <a:gd name="T121" fmla="*/ 284 h 284"/>
                <a:gd name="T122" fmla="*/ 142 w 276"/>
                <a:gd name="T1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" h="284">
                  <a:moveTo>
                    <a:pt x="142" y="284"/>
                  </a:moveTo>
                  <a:lnTo>
                    <a:pt x="142" y="284"/>
                  </a:lnTo>
                  <a:lnTo>
                    <a:pt x="167" y="282"/>
                  </a:lnTo>
                  <a:lnTo>
                    <a:pt x="190" y="276"/>
                  </a:lnTo>
                  <a:lnTo>
                    <a:pt x="210" y="268"/>
                  </a:lnTo>
                  <a:lnTo>
                    <a:pt x="229" y="255"/>
                  </a:lnTo>
                  <a:lnTo>
                    <a:pt x="229" y="255"/>
                  </a:lnTo>
                  <a:lnTo>
                    <a:pt x="229" y="239"/>
                  </a:lnTo>
                  <a:lnTo>
                    <a:pt x="227" y="225"/>
                  </a:lnTo>
                  <a:lnTo>
                    <a:pt x="227" y="225"/>
                  </a:lnTo>
                  <a:lnTo>
                    <a:pt x="229" y="206"/>
                  </a:lnTo>
                  <a:lnTo>
                    <a:pt x="231" y="187"/>
                  </a:lnTo>
                  <a:lnTo>
                    <a:pt x="235" y="169"/>
                  </a:lnTo>
                  <a:lnTo>
                    <a:pt x="241" y="152"/>
                  </a:lnTo>
                  <a:lnTo>
                    <a:pt x="247" y="136"/>
                  </a:lnTo>
                  <a:lnTo>
                    <a:pt x="256" y="121"/>
                  </a:lnTo>
                  <a:lnTo>
                    <a:pt x="266" y="107"/>
                  </a:lnTo>
                  <a:lnTo>
                    <a:pt x="276" y="92"/>
                  </a:lnTo>
                  <a:lnTo>
                    <a:pt x="276" y="92"/>
                  </a:lnTo>
                  <a:lnTo>
                    <a:pt x="268" y="72"/>
                  </a:lnTo>
                  <a:lnTo>
                    <a:pt x="256" y="55"/>
                  </a:lnTo>
                  <a:lnTo>
                    <a:pt x="241" y="39"/>
                  </a:lnTo>
                  <a:lnTo>
                    <a:pt x="225" y="24"/>
                  </a:lnTo>
                  <a:lnTo>
                    <a:pt x="206" y="14"/>
                  </a:lnTo>
                  <a:lnTo>
                    <a:pt x="185" y="6"/>
                  </a:lnTo>
                  <a:lnTo>
                    <a:pt x="165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13" y="2"/>
                  </a:lnTo>
                  <a:lnTo>
                    <a:pt x="99" y="6"/>
                  </a:lnTo>
                  <a:lnTo>
                    <a:pt x="86" y="10"/>
                  </a:lnTo>
                  <a:lnTo>
                    <a:pt x="74" y="16"/>
                  </a:lnTo>
                  <a:lnTo>
                    <a:pt x="62" y="22"/>
                  </a:lnTo>
                  <a:lnTo>
                    <a:pt x="51" y="31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2" y="62"/>
                  </a:lnTo>
                  <a:lnTo>
                    <a:pt x="16" y="74"/>
                  </a:lnTo>
                  <a:lnTo>
                    <a:pt x="10" y="86"/>
                  </a:lnTo>
                  <a:lnTo>
                    <a:pt x="6" y="99"/>
                  </a:lnTo>
                  <a:lnTo>
                    <a:pt x="2" y="113"/>
                  </a:lnTo>
                  <a:lnTo>
                    <a:pt x="0" y="128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56"/>
                  </a:lnTo>
                  <a:lnTo>
                    <a:pt x="2" y="171"/>
                  </a:lnTo>
                  <a:lnTo>
                    <a:pt x="6" y="185"/>
                  </a:lnTo>
                  <a:lnTo>
                    <a:pt x="10" y="198"/>
                  </a:lnTo>
                  <a:lnTo>
                    <a:pt x="16" y="210"/>
                  </a:lnTo>
                  <a:lnTo>
                    <a:pt x="22" y="222"/>
                  </a:lnTo>
                  <a:lnTo>
                    <a:pt x="31" y="233"/>
                  </a:lnTo>
                  <a:lnTo>
                    <a:pt x="41" y="243"/>
                  </a:lnTo>
                  <a:lnTo>
                    <a:pt x="51" y="251"/>
                  </a:lnTo>
                  <a:lnTo>
                    <a:pt x="62" y="260"/>
                  </a:lnTo>
                  <a:lnTo>
                    <a:pt x="74" y="268"/>
                  </a:lnTo>
                  <a:lnTo>
                    <a:pt x="86" y="274"/>
                  </a:lnTo>
                  <a:lnTo>
                    <a:pt x="99" y="278"/>
                  </a:lnTo>
                  <a:lnTo>
                    <a:pt x="113" y="282"/>
                  </a:lnTo>
                  <a:lnTo>
                    <a:pt x="128" y="284"/>
                  </a:lnTo>
                  <a:lnTo>
                    <a:pt x="142" y="284"/>
                  </a:lnTo>
                  <a:lnTo>
                    <a:pt x="142" y="284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27" name="Freeform 19"/>
            <p:cNvSpPr/>
            <p:nvPr/>
          </p:nvSpPr>
          <p:spPr bwMode="auto">
            <a:xfrm>
              <a:off x="3182938" y="4710113"/>
              <a:ext cx="698500" cy="520700"/>
            </a:xfrm>
            <a:custGeom>
              <a:avLst/>
              <a:gdLst>
                <a:gd name="T0" fmla="*/ 440 w 440"/>
                <a:gd name="T1" fmla="*/ 190 h 328"/>
                <a:gd name="T2" fmla="*/ 440 w 440"/>
                <a:gd name="T3" fmla="*/ 190 h 328"/>
                <a:gd name="T4" fmla="*/ 438 w 440"/>
                <a:gd name="T5" fmla="*/ 161 h 328"/>
                <a:gd name="T6" fmla="*/ 431 w 440"/>
                <a:gd name="T7" fmla="*/ 134 h 328"/>
                <a:gd name="T8" fmla="*/ 425 w 440"/>
                <a:gd name="T9" fmla="*/ 107 h 328"/>
                <a:gd name="T10" fmla="*/ 413 w 440"/>
                <a:gd name="T11" fmla="*/ 83 h 328"/>
                <a:gd name="T12" fmla="*/ 400 w 440"/>
                <a:gd name="T13" fmla="*/ 58 h 328"/>
                <a:gd name="T14" fmla="*/ 384 w 440"/>
                <a:gd name="T15" fmla="*/ 37 h 328"/>
                <a:gd name="T16" fmla="*/ 365 w 440"/>
                <a:gd name="T17" fmla="*/ 16 h 328"/>
                <a:gd name="T18" fmla="*/ 347 w 440"/>
                <a:gd name="T19" fmla="*/ 0 h 328"/>
                <a:gd name="T20" fmla="*/ 219 w 440"/>
                <a:gd name="T21" fmla="*/ 105 h 328"/>
                <a:gd name="T22" fmla="*/ 93 w 440"/>
                <a:gd name="T23" fmla="*/ 0 h 328"/>
                <a:gd name="T24" fmla="*/ 93 w 440"/>
                <a:gd name="T25" fmla="*/ 0 h 328"/>
                <a:gd name="T26" fmla="*/ 72 w 440"/>
                <a:gd name="T27" fmla="*/ 16 h 328"/>
                <a:gd name="T28" fmla="*/ 54 w 440"/>
                <a:gd name="T29" fmla="*/ 37 h 328"/>
                <a:gd name="T30" fmla="*/ 39 w 440"/>
                <a:gd name="T31" fmla="*/ 58 h 328"/>
                <a:gd name="T32" fmla="*/ 25 w 440"/>
                <a:gd name="T33" fmla="*/ 83 h 328"/>
                <a:gd name="T34" fmla="*/ 15 w 440"/>
                <a:gd name="T35" fmla="*/ 107 h 328"/>
                <a:gd name="T36" fmla="*/ 6 w 440"/>
                <a:gd name="T37" fmla="*/ 134 h 328"/>
                <a:gd name="T38" fmla="*/ 2 w 440"/>
                <a:gd name="T39" fmla="*/ 161 h 328"/>
                <a:gd name="T40" fmla="*/ 0 w 440"/>
                <a:gd name="T41" fmla="*/ 190 h 328"/>
                <a:gd name="T42" fmla="*/ 0 w 440"/>
                <a:gd name="T43" fmla="*/ 190 h 328"/>
                <a:gd name="T44" fmla="*/ 0 w 440"/>
                <a:gd name="T45" fmla="*/ 206 h 328"/>
                <a:gd name="T46" fmla="*/ 6 w 440"/>
                <a:gd name="T47" fmla="*/ 223 h 328"/>
                <a:gd name="T48" fmla="*/ 13 w 440"/>
                <a:gd name="T49" fmla="*/ 237 h 328"/>
                <a:gd name="T50" fmla="*/ 23 w 440"/>
                <a:gd name="T51" fmla="*/ 250 h 328"/>
                <a:gd name="T52" fmla="*/ 35 w 440"/>
                <a:gd name="T53" fmla="*/ 262 h 328"/>
                <a:gd name="T54" fmla="*/ 48 w 440"/>
                <a:gd name="T55" fmla="*/ 274 h 328"/>
                <a:gd name="T56" fmla="*/ 64 w 440"/>
                <a:gd name="T57" fmla="*/ 285 h 328"/>
                <a:gd name="T58" fmla="*/ 79 w 440"/>
                <a:gd name="T59" fmla="*/ 293 h 328"/>
                <a:gd name="T60" fmla="*/ 97 w 440"/>
                <a:gd name="T61" fmla="*/ 301 h 328"/>
                <a:gd name="T62" fmla="*/ 116 w 440"/>
                <a:gd name="T63" fmla="*/ 309 h 328"/>
                <a:gd name="T64" fmla="*/ 151 w 440"/>
                <a:gd name="T65" fmla="*/ 320 h 328"/>
                <a:gd name="T66" fmla="*/ 188 w 440"/>
                <a:gd name="T67" fmla="*/ 326 h 328"/>
                <a:gd name="T68" fmla="*/ 219 w 440"/>
                <a:gd name="T69" fmla="*/ 328 h 328"/>
                <a:gd name="T70" fmla="*/ 219 w 440"/>
                <a:gd name="T71" fmla="*/ 328 h 328"/>
                <a:gd name="T72" fmla="*/ 252 w 440"/>
                <a:gd name="T73" fmla="*/ 326 h 328"/>
                <a:gd name="T74" fmla="*/ 287 w 440"/>
                <a:gd name="T75" fmla="*/ 320 h 328"/>
                <a:gd name="T76" fmla="*/ 324 w 440"/>
                <a:gd name="T77" fmla="*/ 309 h 328"/>
                <a:gd name="T78" fmla="*/ 343 w 440"/>
                <a:gd name="T79" fmla="*/ 301 h 328"/>
                <a:gd name="T80" fmla="*/ 359 w 440"/>
                <a:gd name="T81" fmla="*/ 293 h 328"/>
                <a:gd name="T82" fmla="*/ 376 w 440"/>
                <a:gd name="T83" fmla="*/ 285 h 328"/>
                <a:gd name="T84" fmla="*/ 390 w 440"/>
                <a:gd name="T85" fmla="*/ 274 h 328"/>
                <a:gd name="T86" fmla="*/ 405 w 440"/>
                <a:gd name="T87" fmla="*/ 262 h 328"/>
                <a:gd name="T88" fmla="*/ 415 w 440"/>
                <a:gd name="T89" fmla="*/ 250 h 328"/>
                <a:gd name="T90" fmla="*/ 425 w 440"/>
                <a:gd name="T91" fmla="*/ 237 h 328"/>
                <a:gd name="T92" fmla="*/ 433 w 440"/>
                <a:gd name="T93" fmla="*/ 223 h 328"/>
                <a:gd name="T94" fmla="*/ 438 w 440"/>
                <a:gd name="T95" fmla="*/ 206 h 328"/>
                <a:gd name="T96" fmla="*/ 440 w 440"/>
                <a:gd name="T97" fmla="*/ 190 h 328"/>
                <a:gd name="T98" fmla="*/ 440 w 440"/>
                <a:gd name="T99" fmla="*/ 19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328">
                  <a:moveTo>
                    <a:pt x="440" y="190"/>
                  </a:moveTo>
                  <a:lnTo>
                    <a:pt x="440" y="190"/>
                  </a:lnTo>
                  <a:lnTo>
                    <a:pt x="438" y="161"/>
                  </a:lnTo>
                  <a:lnTo>
                    <a:pt x="431" y="134"/>
                  </a:lnTo>
                  <a:lnTo>
                    <a:pt x="425" y="107"/>
                  </a:lnTo>
                  <a:lnTo>
                    <a:pt x="413" y="83"/>
                  </a:lnTo>
                  <a:lnTo>
                    <a:pt x="400" y="58"/>
                  </a:lnTo>
                  <a:lnTo>
                    <a:pt x="384" y="37"/>
                  </a:lnTo>
                  <a:lnTo>
                    <a:pt x="365" y="16"/>
                  </a:lnTo>
                  <a:lnTo>
                    <a:pt x="347" y="0"/>
                  </a:lnTo>
                  <a:lnTo>
                    <a:pt x="219" y="105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72" y="16"/>
                  </a:lnTo>
                  <a:lnTo>
                    <a:pt x="54" y="37"/>
                  </a:lnTo>
                  <a:lnTo>
                    <a:pt x="39" y="58"/>
                  </a:lnTo>
                  <a:lnTo>
                    <a:pt x="25" y="83"/>
                  </a:lnTo>
                  <a:lnTo>
                    <a:pt x="15" y="107"/>
                  </a:lnTo>
                  <a:lnTo>
                    <a:pt x="6" y="134"/>
                  </a:lnTo>
                  <a:lnTo>
                    <a:pt x="2" y="161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6" y="223"/>
                  </a:lnTo>
                  <a:lnTo>
                    <a:pt x="13" y="237"/>
                  </a:lnTo>
                  <a:lnTo>
                    <a:pt x="23" y="250"/>
                  </a:lnTo>
                  <a:lnTo>
                    <a:pt x="35" y="262"/>
                  </a:lnTo>
                  <a:lnTo>
                    <a:pt x="48" y="274"/>
                  </a:lnTo>
                  <a:lnTo>
                    <a:pt x="64" y="285"/>
                  </a:lnTo>
                  <a:lnTo>
                    <a:pt x="79" y="293"/>
                  </a:lnTo>
                  <a:lnTo>
                    <a:pt x="97" y="301"/>
                  </a:lnTo>
                  <a:lnTo>
                    <a:pt x="116" y="309"/>
                  </a:lnTo>
                  <a:lnTo>
                    <a:pt x="151" y="320"/>
                  </a:lnTo>
                  <a:lnTo>
                    <a:pt x="188" y="326"/>
                  </a:lnTo>
                  <a:lnTo>
                    <a:pt x="219" y="328"/>
                  </a:lnTo>
                  <a:lnTo>
                    <a:pt x="219" y="328"/>
                  </a:lnTo>
                  <a:lnTo>
                    <a:pt x="252" y="326"/>
                  </a:lnTo>
                  <a:lnTo>
                    <a:pt x="287" y="320"/>
                  </a:lnTo>
                  <a:lnTo>
                    <a:pt x="324" y="309"/>
                  </a:lnTo>
                  <a:lnTo>
                    <a:pt x="343" y="301"/>
                  </a:lnTo>
                  <a:lnTo>
                    <a:pt x="359" y="293"/>
                  </a:lnTo>
                  <a:lnTo>
                    <a:pt x="376" y="285"/>
                  </a:lnTo>
                  <a:lnTo>
                    <a:pt x="390" y="274"/>
                  </a:lnTo>
                  <a:lnTo>
                    <a:pt x="405" y="262"/>
                  </a:lnTo>
                  <a:lnTo>
                    <a:pt x="415" y="250"/>
                  </a:lnTo>
                  <a:lnTo>
                    <a:pt x="425" y="237"/>
                  </a:lnTo>
                  <a:lnTo>
                    <a:pt x="433" y="223"/>
                  </a:lnTo>
                  <a:lnTo>
                    <a:pt x="438" y="206"/>
                  </a:lnTo>
                  <a:lnTo>
                    <a:pt x="440" y="190"/>
                  </a:lnTo>
                  <a:lnTo>
                    <a:pt x="440" y="190"/>
                  </a:lnTo>
                  <a:close/>
                </a:path>
              </a:pathLst>
            </a:custGeom>
            <a:solidFill>
              <a:srgbClr val="6A7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28" name="Freeform 20"/>
            <p:cNvSpPr/>
            <p:nvPr/>
          </p:nvSpPr>
          <p:spPr bwMode="auto">
            <a:xfrm>
              <a:off x="3284538" y="4183063"/>
              <a:ext cx="492125" cy="487363"/>
            </a:xfrm>
            <a:custGeom>
              <a:avLst/>
              <a:gdLst>
                <a:gd name="T0" fmla="*/ 155 w 310"/>
                <a:gd name="T1" fmla="*/ 0 h 307"/>
                <a:gd name="T2" fmla="*/ 124 w 310"/>
                <a:gd name="T3" fmla="*/ 2 h 307"/>
                <a:gd name="T4" fmla="*/ 95 w 310"/>
                <a:gd name="T5" fmla="*/ 12 h 307"/>
                <a:gd name="T6" fmla="*/ 68 w 310"/>
                <a:gd name="T7" fmla="*/ 27 h 307"/>
                <a:gd name="T8" fmla="*/ 46 w 310"/>
                <a:gd name="T9" fmla="*/ 45 h 307"/>
                <a:gd name="T10" fmla="*/ 27 w 310"/>
                <a:gd name="T11" fmla="*/ 68 h 307"/>
                <a:gd name="T12" fmla="*/ 13 w 310"/>
                <a:gd name="T13" fmla="*/ 95 h 307"/>
                <a:gd name="T14" fmla="*/ 4 w 310"/>
                <a:gd name="T15" fmla="*/ 124 h 307"/>
                <a:gd name="T16" fmla="*/ 0 w 310"/>
                <a:gd name="T17" fmla="*/ 155 h 307"/>
                <a:gd name="T18" fmla="*/ 2 w 310"/>
                <a:gd name="T19" fmla="*/ 169 h 307"/>
                <a:gd name="T20" fmla="*/ 8 w 310"/>
                <a:gd name="T21" fmla="*/ 200 h 307"/>
                <a:gd name="T22" fmla="*/ 19 w 310"/>
                <a:gd name="T23" fmla="*/ 227 h 307"/>
                <a:gd name="T24" fmla="*/ 35 w 310"/>
                <a:gd name="T25" fmla="*/ 252 h 307"/>
                <a:gd name="T26" fmla="*/ 58 w 310"/>
                <a:gd name="T27" fmla="*/ 272 h 307"/>
                <a:gd name="T28" fmla="*/ 83 w 310"/>
                <a:gd name="T29" fmla="*/ 289 h 307"/>
                <a:gd name="T30" fmla="*/ 109 w 310"/>
                <a:gd name="T31" fmla="*/ 301 h 307"/>
                <a:gd name="T32" fmla="*/ 140 w 310"/>
                <a:gd name="T33" fmla="*/ 307 h 307"/>
                <a:gd name="T34" fmla="*/ 155 w 310"/>
                <a:gd name="T35" fmla="*/ 307 h 307"/>
                <a:gd name="T36" fmla="*/ 186 w 310"/>
                <a:gd name="T37" fmla="*/ 305 h 307"/>
                <a:gd name="T38" fmla="*/ 215 w 310"/>
                <a:gd name="T39" fmla="*/ 297 h 307"/>
                <a:gd name="T40" fmla="*/ 242 w 310"/>
                <a:gd name="T41" fmla="*/ 282 h 307"/>
                <a:gd name="T42" fmla="*/ 264 w 310"/>
                <a:gd name="T43" fmla="*/ 264 h 307"/>
                <a:gd name="T44" fmla="*/ 283 w 310"/>
                <a:gd name="T45" fmla="*/ 241 h 307"/>
                <a:gd name="T46" fmla="*/ 297 w 310"/>
                <a:gd name="T47" fmla="*/ 214 h 307"/>
                <a:gd name="T48" fmla="*/ 306 w 310"/>
                <a:gd name="T49" fmla="*/ 185 h 307"/>
                <a:gd name="T50" fmla="*/ 310 w 310"/>
                <a:gd name="T51" fmla="*/ 155 h 307"/>
                <a:gd name="T52" fmla="*/ 310 w 310"/>
                <a:gd name="T53" fmla="*/ 138 h 307"/>
                <a:gd name="T54" fmla="*/ 303 w 310"/>
                <a:gd name="T55" fmla="*/ 107 h 307"/>
                <a:gd name="T56" fmla="*/ 291 w 310"/>
                <a:gd name="T57" fmla="*/ 80 h 307"/>
                <a:gd name="T58" fmla="*/ 275 w 310"/>
                <a:gd name="T59" fmla="*/ 56 h 307"/>
                <a:gd name="T60" fmla="*/ 254 w 310"/>
                <a:gd name="T61" fmla="*/ 35 h 307"/>
                <a:gd name="T62" fmla="*/ 229 w 310"/>
                <a:gd name="T63" fmla="*/ 18 h 307"/>
                <a:gd name="T64" fmla="*/ 200 w 310"/>
                <a:gd name="T65" fmla="*/ 6 h 307"/>
                <a:gd name="T66" fmla="*/ 171 w 310"/>
                <a:gd name="T67" fmla="*/ 0 h 307"/>
                <a:gd name="T68" fmla="*/ 155 w 310"/>
                <a:gd name="T69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0" h="307">
                  <a:moveTo>
                    <a:pt x="155" y="0"/>
                  </a:moveTo>
                  <a:lnTo>
                    <a:pt x="155" y="0"/>
                  </a:lnTo>
                  <a:lnTo>
                    <a:pt x="140" y="0"/>
                  </a:lnTo>
                  <a:lnTo>
                    <a:pt x="124" y="2"/>
                  </a:lnTo>
                  <a:lnTo>
                    <a:pt x="109" y="6"/>
                  </a:lnTo>
                  <a:lnTo>
                    <a:pt x="95" y="12"/>
                  </a:lnTo>
                  <a:lnTo>
                    <a:pt x="83" y="18"/>
                  </a:lnTo>
                  <a:lnTo>
                    <a:pt x="68" y="27"/>
                  </a:lnTo>
                  <a:lnTo>
                    <a:pt x="58" y="35"/>
                  </a:lnTo>
                  <a:lnTo>
                    <a:pt x="46" y="45"/>
                  </a:lnTo>
                  <a:lnTo>
                    <a:pt x="35" y="56"/>
                  </a:lnTo>
                  <a:lnTo>
                    <a:pt x="27" y="68"/>
                  </a:lnTo>
                  <a:lnTo>
                    <a:pt x="19" y="80"/>
                  </a:lnTo>
                  <a:lnTo>
                    <a:pt x="13" y="95"/>
                  </a:lnTo>
                  <a:lnTo>
                    <a:pt x="8" y="107"/>
                  </a:lnTo>
                  <a:lnTo>
                    <a:pt x="4" y="124"/>
                  </a:lnTo>
                  <a:lnTo>
                    <a:pt x="2" y="138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2" y="169"/>
                  </a:lnTo>
                  <a:lnTo>
                    <a:pt x="4" y="185"/>
                  </a:lnTo>
                  <a:lnTo>
                    <a:pt x="8" y="200"/>
                  </a:lnTo>
                  <a:lnTo>
                    <a:pt x="13" y="214"/>
                  </a:lnTo>
                  <a:lnTo>
                    <a:pt x="19" y="227"/>
                  </a:lnTo>
                  <a:lnTo>
                    <a:pt x="27" y="241"/>
                  </a:lnTo>
                  <a:lnTo>
                    <a:pt x="35" y="252"/>
                  </a:lnTo>
                  <a:lnTo>
                    <a:pt x="46" y="264"/>
                  </a:lnTo>
                  <a:lnTo>
                    <a:pt x="58" y="272"/>
                  </a:lnTo>
                  <a:lnTo>
                    <a:pt x="68" y="282"/>
                  </a:lnTo>
                  <a:lnTo>
                    <a:pt x="83" y="289"/>
                  </a:lnTo>
                  <a:lnTo>
                    <a:pt x="95" y="297"/>
                  </a:lnTo>
                  <a:lnTo>
                    <a:pt x="109" y="301"/>
                  </a:lnTo>
                  <a:lnTo>
                    <a:pt x="124" y="305"/>
                  </a:lnTo>
                  <a:lnTo>
                    <a:pt x="140" y="307"/>
                  </a:lnTo>
                  <a:lnTo>
                    <a:pt x="155" y="307"/>
                  </a:lnTo>
                  <a:lnTo>
                    <a:pt x="155" y="307"/>
                  </a:lnTo>
                  <a:lnTo>
                    <a:pt x="171" y="307"/>
                  </a:lnTo>
                  <a:lnTo>
                    <a:pt x="186" y="305"/>
                  </a:lnTo>
                  <a:lnTo>
                    <a:pt x="200" y="301"/>
                  </a:lnTo>
                  <a:lnTo>
                    <a:pt x="215" y="297"/>
                  </a:lnTo>
                  <a:lnTo>
                    <a:pt x="229" y="289"/>
                  </a:lnTo>
                  <a:lnTo>
                    <a:pt x="242" y="282"/>
                  </a:lnTo>
                  <a:lnTo>
                    <a:pt x="254" y="272"/>
                  </a:lnTo>
                  <a:lnTo>
                    <a:pt x="264" y="264"/>
                  </a:lnTo>
                  <a:lnTo>
                    <a:pt x="275" y="252"/>
                  </a:lnTo>
                  <a:lnTo>
                    <a:pt x="283" y="241"/>
                  </a:lnTo>
                  <a:lnTo>
                    <a:pt x="291" y="227"/>
                  </a:lnTo>
                  <a:lnTo>
                    <a:pt x="297" y="214"/>
                  </a:lnTo>
                  <a:lnTo>
                    <a:pt x="303" y="200"/>
                  </a:lnTo>
                  <a:lnTo>
                    <a:pt x="306" y="185"/>
                  </a:lnTo>
                  <a:lnTo>
                    <a:pt x="310" y="169"/>
                  </a:lnTo>
                  <a:lnTo>
                    <a:pt x="310" y="155"/>
                  </a:lnTo>
                  <a:lnTo>
                    <a:pt x="310" y="155"/>
                  </a:lnTo>
                  <a:lnTo>
                    <a:pt x="310" y="138"/>
                  </a:lnTo>
                  <a:lnTo>
                    <a:pt x="306" y="124"/>
                  </a:lnTo>
                  <a:lnTo>
                    <a:pt x="303" y="107"/>
                  </a:lnTo>
                  <a:lnTo>
                    <a:pt x="297" y="95"/>
                  </a:lnTo>
                  <a:lnTo>
                    <a:pt x="291" y="80"/>
                  </a:lnTo>
                  <a:lnTo>
                    <a:pt x="283" y="68"/>
                  </a:lnTo>
                  <a:lnTo>
                    <a:pt x="275" y="56"/>
                  </a:lnTo>
                  <a:lnTo>
                    <a:pt x="264" y="45"/>
                  </a:lnTo>
                  <a:lnTo>
                    <a:pt x="254" y="35"/>
                  </a:lnTo>
                  <a:lnTo>
                    <a:pt x="242" y="27"/>
                  </a:lnTo>
                  <a:lnTo>
                    <a:pt x="229" y="18"/>
                  </a:lnTo>
                  <a:lnTo>
                    <a:pt x="215" y="12"/>
                  </a:lnTo>
                  <a:lnTo>
                    <a:pt x="200" y="6"/>
                  </a:lnTo>
                  <a:lnTo>
                    <a:pt x="186" y="2"/>
                  </a:lnTo>
                  <a:lnTo>
                    <a:pt x="171" y="0"/>
                  </a:lnTo>
                  <a:lnTo>
                    <a:pt x="155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6A7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6733615" y="5313019"/>
            <a:ext cx="655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6A7173"/>
                </a:solidFill>
              </a:rPr>
              <a:t>@</a:t>
            </a:r>
            <a:endParaRPr lang="zh-CN" altLang="en-US" sz="4400" b="1" dirty="0">
              <a:solidFill>
                <a:srgbClr val="6A7173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89439" y="5528463"/>
            <a:ext cx="3577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行政楼</a:t>
            </a:r>
            <a:r>
              <a:rPr lang="en-US" altLang="zh-CN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301  </a:t>
            </a:r>
            <a:r>
              <a:rPr lang="zh-CN" altLang="en-US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电话：</a:t>
            </a:r>
            <a:r>
              <a:rPr lang="en-US" altLang="zh-CN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66136602</a:t>
            </a:r>
          </a:p>
        </p:txBody>
      </p:sp>
      <p:sp>
        <p:nvSpPr>
          <p:cNvPr id="31" name="矩形 30"/>
          <p:cNvSpPr/>
          <p:nvPr/>
        </p:nvSpPr>
        <p:spPr>
          <a:xfrm>
            <a:off x="3395748" y="5496465"/>
            <a:ext cx="26932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国有资产管理办公室</a:t>
            </a:r>
            <a:endParaRPr lang="zh-CN" altLang="en-US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 rot="10800000">
            <a:off x="6110055" y="5053843"/>
            <a:ext cx="3693695" cy="45719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36000">
                <a:srgbClr val="5B9BD5"/>
              </a:gs>
              <a:gs pos="83000">
                <a:srgbClr val="5B9BD5"/>
              </a:gs>
              <a:gs pos="100000">
                <a:srgbClr val="5B9BD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资产入库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23547" r="21475" b="8609"/>
          <a:stretch>
            <a:fillRect/>
          </a:stretch>
        </p:blipFill>
        <p:spPr>
          <a:xfrm>
            <a:off x="488950" y="920750"/>
            <a:ext cx="11227435" cy="55232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61310" y="2011186"/>
            <a:ext cx="8855075" cy="4581525"/>
          </a:xfrm>
          <a:prstGeom prst="rect">
            <a:avLst/>
          </a:prstGeom>
          <a:solidFill>
            <a:srgbClr val="5B9BD5">
              <a:alpha val="95000"/>
            </a:srgbClr>
          </a:solidFill>
          <a:effectLst>
            <a:glow rad="228600">
              <a:schemeClr val="bg2">
                <a:alpha val="40000"/>
              </a:schemeClr>
            </a:glow>
            <a:outerShdw blurRad="50800" dist="88900" dir="13500000" algn="br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办理入口</a:t>
            </a:r>
            <a:endParaRPr lang="en-US" altLang="zh-CN" sz="2400" b="1" dirty="0" smtClean="0">
              <a:solidFill>
                <a:schemeClr val="bg1"/>
              </a:solidFill>
              <a:latin typeface="+mn-ea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固定资产：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 (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所有权归上大、能单独使用一年以上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) </a:t>
            </a:r>
            <a:endParaRPr lang="en-US" altLang="zh-CN" sz="2400" b="1" dirty="0" smtClean="0">
              <a:solidFill>
                <a:schemeClr val="bg1"/>
              </a:solidFill>
              <a:latin typeface="+mn-ea"/>
            </a:endParaRPr>
          </a:p>
          <a:p>
            <a:pPr marL="342900" lvl="0" indent="200025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单价</a:t>
            </a:r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1000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元以上的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设备、家具；</a:t>
            </a:r>
            <a:endParaRPr lang="en-US" altLang="zh-CN" sz="2400" b="1" dirty="0">
              <a:solidFill>
                <a:srgbClr val="C00000"/>
              </a:solidFill>
              <a:latin typeface="+mn-ea"/>
            </a:endParaRPr>
          </a:p>
          <a:p>
            <a:pPr marL="342900" lvl="0" indent="200025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单价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不到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1000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元、使用年限超过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年的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大批同类家具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；</a:t>
            </a:r>
            <a:endParaRPr lang="en-US" altLang="zh-CN" sz="2400" b="1" dirty="0" smtClean="0">
              <a:solidFill>
                <a:schemeClr val="bg1"/>
              </a:solidFill>
              <a:latin typeface="+mn-ea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无形资产：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 (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所有权归上大）</a:t>
            </a:r>
            <a:endParaRPr lang="en-US" altLang="zh-CN" sz="2400" b="1" dirty="0" smtClean="0">
              <a:solidFill>
                <a:schemeClr val="bg1"/>
              </a:solidFill>
              <a:latin typeface="+mn-ea"/>
            </a:endParaRPr>
          </a:p>
          <a:p>
            <a:pPr marL="342900" lvl="0" indent="104775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单价</a:t>
            </a:r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1000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元以上的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软件及数据库</a:t>
            </a:r>
            <a:endParaRPr lang="en-US" altLang="zh-CN" sz="2400" b="1" dirty="0" smtClean="0">
              <a:solidFill>
                <a:srgbClr val="C00000"/>
              </a:solidFill>
              <a:latin typeface="+mn-ea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2400" dirty="0">
              <a:solidFill>
                <a:schemeClr val="bg1"/>
              </a:solidFill>
              <a:latin typeface="+mn-ea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单价在</a:t>
            </a:r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400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元</a:t>
            </a:r>
            <a:r>
              <a:rPr lang="en-US" altLang="zh-CN" sz="2400" b="1" dirty="0" smtClean="0">
                <a:solidFill>
                  <a:schemeClr val="bg1"/>
                </a:solidFill>
                <a:latin typeface="+mn-ea"/>
              </a:rPr>
              <a:t>~999.99</a:t>
            </a:r>
            <a:r>
              <a:rPr lang="zh-CN" altLang="en-US" sz="2400" b="1" dirty="0" smtClean="0">
                <a:solidFill>
                  <a:schemeClr val="bg1"/>
                </a:solidFill>
                <a:latin typeface="+mn-ea"/>
              </a:rPr>
              <a:t>元的设备、家具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资产入库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4156" t="16253" r="986" b="39559"/>
          <a:stretch>
            <a:fillRect/>
          </a:stretch>
        </p:blipFill>
        <p:spPr>
          <a:xfrm>
            <a:off x="324816" y="936128"/>
            <a:ext cx="11648175" cy="129208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36810" y="868590"/>
            <a:ext cx="3108543" cy="590033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我要建账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审批流程</a:t>
            </a:r>
            <a:endParaRPr lang="en-US" altLang="zh-CN" sz="24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02455" y="1849743"/>
            <a:ext cx="180049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申请人发起申请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670675" y="1857034"/>
            <a:ext cx="226215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部门资产管理员审批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566274" y="1857034"/>
            <a:ext cx="203132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dirty="0"/>
              <a:t>资产归口部门</a:t>
            </a:r>
            <a:r>
              <a:rPr lang="zh-CN" altLang="en-US" dirty="0" smtClean="0"/>
              <a:t>审批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328576" y="1847095"/>
            <a:ext cx="203132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zh-CN" altLang="en-US" dirty="0" smtClean="0"/>
              <a:t>申请人打印入库单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24816" y="5314456"/>
            <a:ext cx="11568369" cy="1259685"/>
            <a:chOff x="365515" y="4323522"/>
            <a:chExt cx="11568369" cy="125968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 t="10433" b="6027"/>
            <a:stretch>
              <a:fillRect/>
            </a:stretch>
          </p:blipFill>
          <p:spPr>
            <a:xfrm>
              <a:off x="365515" y="4323522"/>
              <a:ext cx="11568369" cy="1192695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1662968" y="5213875"/>
              <a:ext cx="1800493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r>
                <a:rPr lang="zh-CN" altLang="en-US" dirty="0" smtClean="0"/>
                <a:t>申请人发起申请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5235210" y="5213875"/>
              <a:ext cx="2262158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r>
                <a:rPr lang="zh-CN" altLang="en-US" dirty="0" smtClean="0"/>
                <a:t>部门资产管理员审批</a:t>
              </a:r>
              <a:endParaRPr lang="zh-CN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8836487" y="5213875"/>
              <a:ext cx="2031325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r>
                <a:rPr lang="zh-CN" altLang="en-US" dirty="0"/>
                <a:t>资产归口部门</a:t>
              </a:r>
              <a:r>
                <a:rPr lang="zh-CN" altLang="en-US" dirty="0" smtClean="0"/>
                <a:t>审批</a:t>
              </a:r>
              <a:endParaRPr lang="zh-CN" altLang="en-US" dirty="0"/>
            </a:p>
          </p:txBody>
        </p:sp>
      </p:grpSp>
      <p:sp>
        <p:nvSpPr>
          <p:cNvPr id="20" name="矩形 19"/>
          <p:cNvSpPr/>
          <p:nvPr/>
        </p:nvSpPr>
        <p:spPr>
          <a:xfrm>
            <a:off x="336810" y="2685275"/>
            <a:ext cx="4757830" cy="2308324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</a:rPr>
              <a:t>务必谨慎选择国标</a:t>
            </a:r>
            <a:r>
              <a:rPr lang="zh-CN" altLang="en-US" sz="1600" b="1" dirty="0" smtClean="0">
                <a:solidFill>
                  <a:srgbClr val="C00000"/>
                </a:solidFill>
              </a:rPr>
              <a:t>分类（选至最末级），</a:t>
            </a:r>
            <a:endParaRPr lang="en-US" altLang="zh-CN" sz="16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00447C"/>
                </a:solidFill>
              </a:rPr>
              <a:t>国标大类跟随国际分类自动匹配，如因国标大类分类错误被驳回，原同步的采购信息无法再次引用，重新办理建账入库时，</a:t>
            </a:r>
            <a:r>
              <a:rPr lang="zh-CN" altLang="en-US" sz="1600" b="1" dirty="0">
                <a:solidFill>
                  <a:srgbClr val="C00000"/>
                </a:solidFill>
              </a:rPr>
              <a:t>资产所有建账信息均要手工重填，</a:t>
            </a:r>
            <a:r>
              <a:rPr lang="zh-CN" altLang="en-US" sz="1600" b="1" dirty="0">
                <a:solidFill>
                  <a:srgbClr val="00447C"/>
                </a:solidFill>
              </a:rPr>
              <a:t>且需重新上传新的标签照片经审批后方能完成资产建账入库流程</a:t>
            </a:r>
            <a:r>
              <a:rPr lang="zh-CN" altLang="en-US" sz="1600" b="1" dirty="0" smtClean="0">
                <a:solidFill>
                  <a:srgbClr val="00447C"/>
                </a:solidFill>
              </a:rPr>
              <a:t>。（部门管理员加强审核！）</a:t>
            </a:r>
            <a:endParaRPr lang="zh-CN" altLang="en-US" sz="1600" b="1" dirty="0">
              <a:solidFill>
                <a:srgbClr val="00447C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6304452" y="1495840"/>
            <a:ext cx="0" cy="2724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77508" y="5228896"/>
            <a:ext cx="4163319" cy="6463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低值耐耗品入库</a:t>
            </a:r>
            <a:r>
              <a:rPr lang="zh-CN" altLang="en-US" sz="2400" b="1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审批流程</a:t>
            </a:r>
            <a:endParaRPr lang="en-US" altLang="zh-CN" sz="24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2026501" y="2216427"/>
            <a:ext cx="0" cy="41902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094640" y="642028"/>
            <a:ext cx="2732406" cy="923330"/>
            <a:chOff x="5094640" y="795332"/>
            <a:chExt cx="2732406" cy="92333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t="19906"/>
            <a:stretch>
              <a:fillRect/>
            </a:stretch>
          </p:blipFill>
          <p:spPr>
            <a:xfrm>
              <a:off x="6842594" y="868590"/>
              <a:ext cx="873513" cy="780725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5094640" y="795332"/>
              <a:ext cx="2732406" cy="923330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</a:rPr>
                <a:t>打标签、</a:t>
              </a:r>
              <a:r>
                <a:rPr lang="zh-CN" altLang="en-US" b="1" dirty="0">
                  <a:solidFill>
                    <a:srgbClr val="C00000"/>
                  </a:solidFill>
                </a:rPr>
                <a:t>贴</a:t>
              </a:r>
              <a:r>
                <a:rPr lang="zh-CN" altLang="en-US" b="1" dirty="0" smtClean="0">
                  <a:solidFill>
                    <a:srgbClr val="C00000"/>
                  </a:solidFill>
                </a:rPr>
                <a:t>标签</a:t>
              </a:r>
              <a:endParaRPr lang="en-US" altLang="zh-CN" b="1" dirty="0" smtClean="0">
                <a:solidFill>
                  <a:srgbClr val="C0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solidFill>
                    <a:srgbClr val="C00000"/>
                  </a:solidFill>
                </a:rPr>
                <a:t>上传图片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r="59887"/>
          <a:stretch/>
        </p:blipFill>
        <p:spPr>
          <a:xfrm>
            <a:off x="5134956" y="2255547"/>
            <a:ext cx="3894744" cy="214165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9" t="12885" b="57995"/>
          <a:stretch/>
        </p:blipFill>
        <p:spPr>
          <a:xfrm>
            <a:off x="8485044" y="2478402"/>
            <a:ext cx="3436716" cy="5723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0374" y="881128"/>
            <a:ext cx="1628775" cy="44767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4410" y="5169152"/>
            <a:ext cx="1628775" cy="4476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如何成为资产管理员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67916" y="868590"/>
            <a:ext cx="646331" cy="590033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2400" b="1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49878" y="949833"/>
            <a:ext cx="3359684" cy="42415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C00000"/>
                </a:solidFill>
              </a:rPr>
              <a:t>实验室与设备管理处</a:t>
            </a:r>
            <a:r>
              <a:rPr lang="en-US" altLang="zh-CN" sz="1600" b="1" dirty="0" smtClean="0">
                <a:solidFill>
                  <a:srgbClr val="C00000"/>
                </a:solidFill>
              </a:rPr>
              <a:t>-</a:t>
            </a:r>
            <a:r>
              <a:rPr lang="zh-CN" altLang="en-US" sz="1600" b="1" dirty="0" smtClean="0">
                <a:solidFill>
                  <a:srgbClr val="C00000"/>
                </a:solidFill>
              </a:rPr>
              <a:t>下载中心</a:t>
            </a:r>
            <a:endParaRPr lang="zh-CN" altLang="en-US" sz="1600" b="1" dirty="0">
              <a:solidFill>
                <a:srgbClr val="00447C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374" y="881128"/>
            <a:ext cx="1628775" cy="44767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410" y="5169152"/>
            <a:ext cx="1628775" cy="4476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66" y="811386"/>
            <a:ext cx="4137433" cy="54860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17" y="1628341"/>
            <a:ext cx="6279407" cy="354081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1209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  <a:defRPr/>
            </a:pPr>
            <a:r>
              <a:rPr lang="zh-CN" altLang="en-US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841344" y="117013"/>
            <a:ext cx="2188564" cy="1627661"/>
            <a:chOff x="0" y="199196"/>
            <a:chExt cx="3404795" cy="2532186"/>
          </a:xfrm>
        </p:grpSpPr>
        <p:sp>
          <p:nvSpPr>
            <p:cNvPr id="4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10800000">
            <a:off x="149011" y="5059538"/>
            <a:ext cx="2188564" cy="1627661"/>
            <a:chOff x="0" y="199196"/>
            <a:chExt cx="3404795" cy="2532186"/>
          </a:xfrm>
        </p:grpSpPr>
        <p:sp>
          <p:nvSpPr>
            <p:cNvPr id="8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646" y="1924684"/>
            <a:ext cx="8600162" cy="18548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固定、无形资产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1935" y="1095375"/>
            <a:ext cx="93040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步骤一：进入资产智慧管理平台点击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</a:rPr>
              <a:t>我要建账</a:t>
            </a:r>
            <a:r>
              <a:rPr lang="en-US" altLang="zh-CN" sz="2400" b="1" dirty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。</a:t>
            </a:r>
          </a:p>
          <a:p>
            <a:r>
              <a:rPr lang="zh-CN" altLang="en-US" sz="2400" b="1" dirty="0">
                <a:solidFill>
                  <a:srgbClr val="00447C"/>
                </a:solidFill>
                <a:sym typeface="+mn-ea"/>
              </a:rPr>
              <a:t>步骤二：进入验收建账列表点击</a:t>
            </a:r>
            <a:r>
              <a:rPr lang="en-US" altLang="zh-CN" sz="2400" b="1" dirty="0">
                <a:solidFill>
                  <a:srgbClr val="00447C"/>
                </a:solidFill>
                <a:sym typeface="+mn-ea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sym typeface="+mn-ea"/>
              </a:rPr>
              <a:t>申请建账</a:t>
            </a:r>
            <a:r>
              <a:rPr lang="en-US" altLang="zh-CN" sz="2400" b="1" dirty="0">
                <a:solidFill>
                  <a:srgbClr val="00447C"/>
                </a:solidFill>
                <a:sym typeface="+mn-ea"/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  <a:sym typeface="+mn-ea"/>
              </a:rPr>
              <a:t>。</a:t>
            </a:r>
            <a:endParaRPr lang="zh-CN" altLang="en-US" sz="2400" b="1" dirty="0">
              <a:solidFill>
                <a:srgbClr val="00447C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rcRect l="11091" t="-1461" r="4493" b="19020"/>
          <a:stretch>
            <a:fillRect/>
          </a:stretch>
        </p:blipFill>
        <p:spPr>
          <a:xfrm>
            <a:off x="9295818" y="1709875"/>
            <a:ext cx="1783603" cy="742621"/>
          </a:xfrm>
          <a:prstGeom prst="ellipse">
            <a:avLst/>
          </a:prstGeom>
          <a:noFill/>
          <a:ln w="28575" cmpd="sng">
            <a:solidFill>
              <a:srgbClr val="0B4DA2"/>
            </a:solidFill>
            <a:prstDash val="solid"/>
          </a:ln>
        </p:spPr>
      </p:pic>
      <p:sp>
        <p:nvSpPr>
          <p:cNvPr id="11" name="矩形 10"/>
          <p:cNvSpPr/>
          <p:nvPr/>
        </p:nvSpPr>
        <p:spPr>
          <a:xfrm>
            <a:off x="865227" y="672988"/>
            <a:ext cx="251863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C00000"/>
                </a:solidFill>
              </a:rPr>
              <a:t>我要</a:t>
            </a:r>
            <a:r>
              <a:rPr lang="zh-CN" altLang="en-US" b="1" dirty="0" smtClean="0">
                <a:solidFill>
                  <a:srgbClr val="C00000"/>
                </a:solidFill>
              </a:rPr>
              <a:t>建账→申请建账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t="17344" r="729"/>
          <a:stretch>
            <a:fillRect/>
          </a:stretch>
        </p:blipFill>
        <p:spPr>
          <a:xfrm>
            <a:off x="327025" y="1924685"/>
            <a:ext cx="3199765" cy="4619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9725" y="2270125"/>
            <a:ext cx="11613515" cy="41560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、无形资产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39619" y="1327440"/>
            <a:ext cx="11113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0447C"/>
                </a:solidFill>
              </a:rPr>
              <a:t>步骤三：直接点击“</a:t>
            </a:r>
            <a:r>
              <a:rPr lang="zh-CN" altLang="en-US" sz="2400" b="1" dirty="0">
                <a:solidFill>
                  <a:srgbClr val="C00000"/>
                </a:solidFill>
              </a:rPr>
              <a:t>从采购接口选择</a:t>
            </a:r>
            <a:r>
              <a:rPr lang="zh-CN" altLang="en-US" sz="2400" b="1" dirty="0">
                <a:solidFill>
                  <a:srgbClr val="00447C"/>
                </a:solidFill>
              </a:rPr>
              <a:t>”同步采购信息，</a:t>
            </a:r>
            <a:r>
              <a:rPr lang="zh-CN" altLang="en-US" sz="2400" b="1" dirty="0">
                <a:solidFill>
                  <a:srgbClr val="C00000"/>
                </a:solidFill>
              </a:rPr>
              <a:t>资产基本情况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自动读取</a:t>
            </a:r>
            <a:r>
              <a:rPr lang="zh-CN" altLang="en-US" sz="2400" b="1" dirty="0">
                <a:solidFill>
                  <a:srgbClr val="00447C"/>
                </a:solidFill>
                <a:latin typeface="微软雅黑" panose="020B0503020204020204" pitchFamily="34" charset="-122"/>
              </a:rPr>
              <a:t>、经办人无需填写。</a:t>
            </a:r>
            <a:endParaRPr lang="en-US" altLang="zh-CN" sz="2400" b="1" dirty="0">
              <a:solidFill>
                <a:srgbClr val="00447C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36547" y="4190989"/>
            <a:ext cx="1808904" cy="876743"/>
          </a:xfrm>
          <a:prstGeom prst="ellips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矩形 6"/>
          <p:cNvSpPr/>
          <p:nvPr/>
        </p:nvSpPr>
        <p:spPr>
          <a:xfrm>
            <a:off x="865227" y="672988"/>
            <a:ext cx="433323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建账→申请建账→</a:t>
            </a:r>
            <a:r>
              <a:rPr lang="zh-CN" altLang="en-US" b="1" dirty="0" smtClean="0">
                <a:solidFill>
                  <a:srgbClr val="C00000"/>
                </a:solidFill>
              </a:rPr>
              <a:t>从采购接口选择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89559" y="1926372"/>
            <a:ext cx="11708913" cy="4489586"/>
            <a:chOff x="381" y="5622"/>
            <a:chExt cx="14997" cy="516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/>
            <a:srcRect l="-646" t="10542"/>
            <a:stretch>
              <a:fillRect/>
            </a:stretch>
          </p:blipFill>
          <p:spPr>
            <a:xfrm>
              <a:off x="381" y="5622"/>
              <a:ext cx="14997" cy="433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/>
            <a:srcRect l="749" b="8333"/>
            <a:stretch>
              <a:fillRect/>
            </a:stretch>
          </p:blipFill>
          <p:spPr>
            <a:xfrm>
              <a:off x="692" y="9960"/>
              <a:ext cx="14375" cy="71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06" y="9838"/>
              <a:ext cx="1752" cy="945"/>
            </a:xfrm>
            <a:prstGeom prst="ellips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</p:pic>
      </p:grpSp>
      <p:sp>
        <p:nvSpPr>
          <p:cNvPr id="12" name="文本框 11"/>
          <p:cNvSpPr txBox="1"/>
          <p:nvPr/>
        </p:nvSpPr>
        <p:spPr>
          <a:xfrm>
            <a:off x="473805" y="1176015"/>
            <a:ext cx="11430977" cy="82994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步骤四：进入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00447C"/>
                </a:solidFill>
              </a:rPr>
              <a:t>从采购接口选择</a:t>
            </a:r>
            <a:r>
              <a:rPr lang="en-US" altLang="zh-CN" sz="2400" b="1" dirty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后，找到采购信息，</a:t>
            </a:r>
            <a:r>
              <a:rPr lang="zh-CN" altLang="en-US" sz="2400" b="1" dirty="0">
                <a:solidFill>
                  <a:srgbClr val="C00000"/>
                </a:solidFill>
              </a:rPr>
              <a:t>选择采购单</a:t>
            </a:r>
            <a:r>
              <a:rPr lang="zh-CN" altLang="en-US" sz="2400" b="1" dirty="0">
                <a:solidFill>
                  <a:srgbClr val="00447C"/>
                </a:solidFill>
              </a:rPr>
              <a:t>（</a:t>
            </a:r>
            <a:r>
              <a:rPr lang="zh-CN" altLang="en-US" sz="2400" b="1" dirty="0">
                <a:solidFill>
                  <a:srgbClr val="C00000"/>
                </a:solidFill>
              </a:rPr>
              <a:t>只能选择一条</a:t>
            </a:r>
            <a:r>
              <a:rPr lang="zh-CN" altLang="en-US" sz="2400" b="1" dirty="0">
                <a:solidFill>
                  <a:srgbClr val="00447C"/>
                </a:solidFill>
              </a:rPr>
              <a:t>），底色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变蓝后</a:t>
            </a:r>
            <a:r>
              <a:rPr lang="zh-CN" altLang="en-US" sz="2400" b="1" dirty="0">
                <a:solidFill>
                  <a:srgbClr val="00447C"/>
                </a:solidFill>
              </a:rPr>
              <a:t>点击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00447C"/>
                </a:solidFill>
              </a:rPr>
              <a:t>确认</a:t>
            </a:r>
            <a:r>
              <a:rPr lang="en-US" altLang="zh-CN" sz="2400" b="1" dirty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。</a:t>
            </a:r>
          </a:p>
        </p:txBody>
      </p:sp>
      <p:sp>
        <p:nvSpPr>
          <p:cNvPr id="13" name="矩形 12"/>
          <p:cNvSpPr/>
          <p:nvPr/>
        </p:nvSpPr>
        <p:spPr>
          <a:xfrm>
            <a:off x="865227" y="672988"/>
            <a:ext cx="568617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建账→申请建账→从采购接口选择</a:t>
            </a:r>
            <a:r>
              <a:rPr lang="zh-CN" altLang="en-US" b="1" dirty="0" smtClean="0">
                <a:solidFill>
                  <a:srgbClr val="C00000"/>
                </a:solidFill>
              </a:rPr>
              <a:t>→选择采购单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58127" y="1824339"/>
            <a:ext cx="11795125" cy="1989781"/>
            <a:chOff x="183" y="2796"/>
            <a:chExt cx="18575" cy="260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" y="2796"/>
              <a:ext cx="18575" cy="26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45" y="4294"/>
              <a:ext cx="2175" cy="1109"/>
            </a:xfrm>
            <a:prstGeom prst="ellipse">
              <a:avLst/>
            </a:prstGeom>
            <a:ln w="28575" cmpd="sng">
              <a:solidFill>
                <a:schemeClr val="accent5"/>
              </a:solidFill>
              <a:prstDash val="solid"/>
            </a:ln>
          </p:spPr>
        </p:pic>
      </p:grpSp>
      <p:sp>
        <p:nvSpPr>
          <p:cNvPr id="10" name="文本框 9"/>
          <p:cNvSpPr txBox="1"/>
          <p:nvPr/>
        </p:nvSpPr>
        <p:spPr>
          <a:xfrm>
            <a:off x="340359" y="1179507"/>
            <a:ext cx="11630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步骤五：在建账清单中点击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</a:rPr>
              <a:t>修改</a:t>
            </a:r>
            <a:r>
              <a:rPr lang="en-US" altLang="zh-CN" sz="2400" b="1" dirty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，补充资产的其他信息。</a:t>
            </a:r>
            <a:endParaRPr lang="en-US" altLang="zh-CN" sz="2400" b="1" dirty="0">
              <a:solidFill>
                <a:srgbClr val="00447C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5226" y="672988"/>
            <a:ext cx="7700499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单</a:t>
            </a:r>
            <a:r>
              <a:rPr lang="zh-CN" altLang="en-US" b="1" dirty="0" smtClean="0">
                <a:solidFill>
                  <a:srgbClr val="C00000"/>
                </a:solidFill>
              </a:rPr>
              <a:t>→修改资产分类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2275" y="1743710"/>
            <a:ext cx="11347450" cy="43630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70" y="1744345"/>
            <a:ext cx="5758815" cy="30372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3431" y="1162262"/>
            <a:ext cx="11725412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步骤六：完善带</a:t>
            </a:r>
            <a:r>
              <a:rPr lang="en-US" altLang="zh-CN" sz="2400" b="1" dirty="0">
                <a:solidFill>
                  <a:srgbClr val="C00000"/>
                </a:solidFill>
              </a:rPr>
              <a:t>*</a:t>
            </a:r>
            <a:r>
              <a:rPr lang="zh-CN" altLang="en-US" sz="2400" b="1" dirty="0">
                <a:solidFill>
                  <a:srgbClr val="00447C"/>
                </a:solidFill>
              </a:rPr>
              <a:t>号必填项信息，填写</a:t>
            </a:r>
            <a:r>
              <a:rPr lang="zh-CN" altLang="en-US" sz="2400" b="1" dirty="0">
                <a:solidFill>
                  <a:srgbClr val="C00000"/>
                </a:solidFill>
              </a:rPr>
              <a:t>领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用人</a:t>
            </a:r>
            <a:r>
              <a:rPr lang="zh-CN" altLang="en-US" sz="2400" b="1" dirty="0">
                <a:solidFill>
                  <a:srgbClr val="C00000"/>
                </a:solidFill>
              </a:rPr>
              <a:t>、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存放地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等信息，</a:t>
            </a:r>
            <a:r>
              <a:rPr lang="zh-CN" altLang="en-US" sz="2400" b="1" dirty="0">
                <a:solidFill>
                  <a:srgbClr val="00447C"/>
                </a:solidFill>
              </a:rPr>
              <a:t>点击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</a:rPr>
              <a:t>保存并关闭</a:t>
            </a:r>
            <a:r>
              <a:rPr lang="en-US" altLang="zh-CN" sz="2400" b="1" dirty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。</a:t>
            </a:r>
            <a:endParaRPr lang="en-US" altLang="zh-CN" sz="2400" b="1" dirty="0">
              <a:solidFill>
                <a:srgbClr val="00447C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96421" y="5340867"/>
            <a:ext cx="4255021" cy="11143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/>
          <a:p>
            <a:pPr eaLnBrk="1" hangingPunct="1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资产名称、采购单号、取得日期、总价值等</a:t>
            </a:r>
            <a:r>
              <a:rPr lang="zh-CN" altLang="en-US" sz="2000" dirty="0">
                <a:solidFill>
                  <a:srgbClr val="C00000"/>
                </a:solidFill>
                <a:latin typeface="+mn-ea"/>
                <a:ea typeface="+mn-ea"/>
              </a:rPr>
              <a:t>直接由采购系统推送，经办人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4747" y="650413"/>
            <a:ext cx="9101733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分类</a:t>
            </a:r>
            <a:r>
              <a:rPr lang="zh-CN" altLang="en-US" b="1" dirty="0" smtClean="0">
                <a:solidFill>
                  <a:srgbClr val="C00000"/>
                </a:solidFill>
              </a:rPr>
              <a:t>→完善建账信息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834747" y="2509520"/>
            <a:ext cx="1471573" cy="3525520"/>
          </a:xfrm>
          <a:prstGeom prst="straightConnector1">
            <a:avLst/>
          </a:prstGeom>
          <a:ln w="34925">
            <a:solidFill>
              <a:srgbClr val="C00000"/>
            </a:solidFill>
            <a:headEnd type="stealth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321117" y="1991360"/>
            <a:ext cx="776163" cy="6299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478" y="5800231"/>
            <a:ext cx="2105025" cy="762000"/>
          </a:xfrm>
          <a:prstGeom prst="rect">
            <a:avLst/>
          </a:prstGeom>
          <a:effectLst>
            <a:outerShdw blurRad="127000" dist="76200" dir="12900000" sx="102000" sy="102000" algn="bl" rotWithShape="0">
              <a:prstClr val="black">
                <a:alpha val="76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265672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4747" y="650413"/>
            <a:ext cx="9101733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分类</a:t>
            </a:r>
            <a:r>
              <a:rPr lang="zh-CN" altLang="en-US" b="1" dirty="0" smtClean="0">
                <a:solidFill>
                  <a:srgbClr val="C00000"/>
                </a:solidFill>
              </a:rPr>
              <a:t>→完善建账信息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38" y="1766444"/>
            <a:ext cx="2105025" cy="762000"/>
          </a:xfrm>
          <a:prstGeom prst="rect">
            <a:avLst/>
          </a:prstGeom>
          <a:effectLst>
            <a:outerShdw blurRad="127000" dist="76200" dir="12900000" sx="102000" sy="102000" algn="bl" rotWithShape="0">
              <a:prstClr val="black">
                <a:alpha val="76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543" y="1371336"/>
            <a:ext cx="7319963" cy="529298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3431" y="1060662"/>
            <a:ext cx="11725412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步骤六：完善带</a:t>
            </a:r>
            <a:r>
              <a:rPr lang="en-US" altLang="zh-CN" sz="2400" b="1" dirty="0">
                <a:solidFill>
                  <a:srgbClr val="C00000"/>
                </a:solidFill>
              </a:rPr>
              <a:t>*</a:t>
            </a:r>
            <a:r>
              <a:rPr lang="zh-CN" altLang="en-US" sz="2400" b="1" dirty="0">
                <a:solidFill>
                  <a:srgbClr val="00447C"/>
                </a:solidFill>
              </a:rPr>
              <a:t>号必填项信息，填写</a:t>
            </a:r>
            <a:r>
              <a:rPr lang="zh-CN" altLang="en-US" sz="2400" b="1" dirty="0">
                <a:solidFill>
                  <a:srgbClr val="C00000"/>
                </a:solidFill>
              </a:rPr>
              <a:t>领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用人</a:t>
            </a:r>
            <a:r>
              <a:rPr lang="zh-CN" altLang="en-US" sz="2400" b="1" dirty="0">
                <a:solidFill>
                  <a:srgbClr val="C00000"/>
                </a:solidFill>
              </a:rPr>
              <a:t>、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存放地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等信息，</a:t>
            </a:r>
            <a:r>
              <a:rPr lang="zh-CN" altLang="en-US" sz="2400" b="1" dirty="0">
                <a:solidFill>
                  <a:srgbClr val="00447C"/>
                </a:solidFill>
              </a:rPr>
              <a:t>点击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</a:rPr>
              <a:t>保存并关闭</a:t>
            </a:r>
            <a:r>
              <a:rPr lang="en-US" altLang="zh-CN" sz="2400" b="1" dirty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。</a:t>
            </a:r>
            <a:endParaRPr lang="en-US" altLang="zh-CN" sz="2400" b="1" dirty="0">
              <a:solidFill>
                <a:srgbClr val="00447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 rot="5400000" flipH="1" flipV="1">
            <a:off x="8591550" y="3257550"/>
            <a:ext cx="3600450" cy="3600450"/>
          </a:xfrm>
          <a:prstGeom prst="rtTriangle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直角三角形 7"/>
          <p:cNvSpPr/>
          <p:nvPr/>
        </p:nvSpPr>
        <p:spPr>
          <a:xfrm rot="5400000">
            <a:off x="0" y="0"/>
            <a:ext cx="3600450" cy="3600450"/>
          </a:xfrm>
          <a:prstGeom prst="rtTriangle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直角三角形 1"/>
          <p:cNvSpPr/>
          <p:nvPr/>
        </p:nvSpPr>
        <p:spPr>
          <a:xfrm rot="5400000">
            <a:off x="0" y="0"/>
            <a:ext cx="2971800" cy="2971800"/>
          </a:xfrm>
          <a:prstGeom prst="rtTriangle">
            <a:avLst/>
          </a:prstGeom>
          <a:solidFill>
            <a:srgbClr val="15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rot="5400000" flipH="1" flipV="1">
            <a:off x="9220200" y="3886200"/>
            <a:ext cx="2971800" cy="2971800"/>
          </a:xfrm>
          <a:prstGeom prst="rtTriangle">
            <a:avLst/>
          </a:prstGeom>
          <a:solidFill>
            <a:srgbClr val="15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438" name="文本框 2"/>
          <p:cNvSpPr txBox="1">
            <a:spLocks noChangeArrowheads="1"/>
          </p:cNvSpPr>
          <p:nvPr/>
        </p:nvSpPr>
        <p:spPr bwMode="auto">
          <a:xfrm>
            <a:off x="293688" y="400050"/>
            <a:ext cx="676275" cy="971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algn="dist" eaLnBrk="1" hangingPunct="1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18439" name="文本框 10"/>
          <p:cNvSpPr txBox="1">
            <a:spLocks noChangeArrowheads="1"/>
          </p:cNvSpPr>
          <p:nvPr/>
        </p:nvSpPr>
        <p:spPr bwMode="auto">
          <a:xfrm>
            <a:off x="2971800" y="1566994"/>
            <a:ext cx="714692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dirty="0" smtClean="0">
                <a:solidFill>
                  <a:srgbClr val="1570C1"/>
                </a:solidFill>
                <a:latin typeface="DIN" pitchFamily="50" charset="0"/>
              </a:rPr>
              <a:t>01 </a:t>
            </a:r>
            <a:r>
              <a:rPr lang="zh-CN" altLang="en-US" sz="3600" dirty="0" smtClean="0">
                <a:solidFill>
                  <a:srgbClr val="1570C1"/>
                </a:solidFill>
                <a:latin typeface="DIN" pitchFamily="50" charset="0"/>
              </a:rPr>
              <a:t>资产采购</a:t>
            </a:r>
            <a:endParaRPr lang="zh-CN" altLang="en-US" sz="3600" dirty="0">
              <a:solidFill>
                <a:srgbClr val="1570C1"/>
              </a:solidFill>
              <a:latin typeface="DIN" pitchFamily="50" charset="0"/>
            </a:endParaRPr>
          </a:p>
        </p:txBody>
      </p:sp>
      <p:sp>
        <p:nvSpPr>
          <p:cNvPr id="18440" name="文本框 11"/>
          <p:cNvSpPr txBox="1">
            <a:spLocks noChangeArrowheads="1"/>
          </p:cNvSpPr>
          <p:nvPr/>
        </p:nvSpPr>
        <p:spPr bwMode="auto">
          <a:xfrm>
            <a:off x="2971800" y="2497798"/>
            <a:ext cx="714692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dirty="0" smtClean="0">
                <a:solidFill>
                  <a:srgbClr val="1570C1"/>
                </a:solidFill>
                <a:latin typeface="DIN" pitchFamily="50" charset="0"/>
              </a:rPr>
              <a:t>02 </a:t>
            </a:r>
            <a:r>
              <a:rPr lang="zh-CN" altLang="en-US" sz="3600" dirty="0" smtClean="0">
                <a:solidFill>
                  <a:srgbClr val="1570C1"/>
                </a:solidFill>
                <a:latin typeface="DIN" pitchFamily="50" charset="0"/>
              </a:rPr>
              <a:t>资产入库</a:t>
            </a:r>
            <a:endParaRPr lang="zh-CN" altLang="en-US" sz="3600" dirty="0">
              <a:solidFill>
                <a:srgbClr val="1570C1"/>
              </a:solidFill>
              <a:latin typeface="DIN" pitchFamily="50" charset="0"/>
            </a:endParaRPr>
          </a:p>
        </p:txBody>
      </p:sp>
      <p:sp>
        <p:nvSpPr>
          <p:cNvPr id="18441" name="文本框 12"/>
          <p:cNvSpPr txBox="1">
            <a:spLocks noChangeArrowheads="1"/>
          </p:cNvSpPr>
          <p:nvPr/>
        </p:nvSpPr>
        <p:spPr bwMode="auto">
          <a:xfrm>
            <a:off x="2971800" y="3428602"/>
            <a:ext cx="714692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dirty="0" smtClean="0">
                <a:solidFill>
                  <a:srgbClr val="1570C1"/>
                </a:solidFill>
                <a:latin typeface="DIN" pitchFamily="50" charset="0"/>
              </a:rPr>
              <a:t>03 </a:t>
            </a:r>
            <a:r>
              <a:rPr lang="zh-CN" altLang="en-US" sz="3600" dirty="0" smtClean="0">
                <a:solidFill>
                  <a:srgbClr val="1570C1"/>
                </a:solidFill>
                <a:latin typeface="DIN" pitchFamily="50" charset="0"/>
              </a:rPr>
              <a:t>入库步骤演示</a:t>
            </a:r>
            <a:endParaRPr lang="zh-CN" altLang="en-US" sz="3600" dirty="0">
              <a:solidFill>
                <a:srgbClr val="1570C1"/>
              </a:solidFill>
              <a:latin typeface="DIN" pitchFamily="50" charset="0"/>
            </a:endParaRPr>
          </a:p>
        </p:txBody>
      </p:sp>
      <p:sp>
        <p:nvSpPr>
          <p:cNvPr id="11" name="文本框 12"/>
          <p:cNvSpPr txBox="1">
            <a:spLocks noChangeArrowheads="1"/>
          </p:cNvSpPr>
          <p:nvPr/>
        </p:nvSpPr>
        <p:spPr bwMode="auto">
          <a:xfrm>
            <a:off x="2971800" y="4359406"/>
            <a:ext cx="714692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dirty="0" smtClean="0">
                <a:solidFill>
                  <a:srgbClr val="1570C1"/>
                </a:solidFill>
                <a:latin typeface="DIN" pitchFamily="50" charset="0"/>
              </a:rPr>
              <a:t>04 </a:t>
            </a:r>
            <a:r>
              <a:rPr lang="zh-CN" altLang="en-US" sz="3600" dirty="0" smtClean="0">
                <a:solidFill>
                  <a:srgbClr val="1570C1"/>
                </a:solidFill>
                <a:latin typeface="DIN" pitchFamily="50" charset="0"/>
              </a:rPr>
              <a:t>资产采购方式和报销</a:t>
            </a:r>
            <a:endParaRPr lang="zh-CN" altLang="en-US" sz="3600" dirty="0">
              <a:solidFill>
                <a:srgbClr val="1570C1"/>
              </a:solidFill>
              <a:latin typeface="DIN" pitchFamily="50" charset="0"/>
            </a:endParaRPr>
          </a:p>
        </p:txBody>
      </p:sp>
      <p:sp>
        <p:nvSpPr>
          <p:cNvPr id="12" name="文本框 12"/>
          <p:cNvSpPr txBox="1">
            <a:spLocks noChangeArrowheads="1"/>
          </p:cNvSpPr>
          <p:nvPr/>
        </p:nvSpPr>
        <p:spPr bwMode="auto">
          <a:xfrm>
            <a:off x="2971800" y="5290212"/>
            <a:ext cx="714692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600" dirty="0" smtClean="0">
                <a:solidFill>
                  <a:srgbClr val="1570C1"/>
                </a:solidFill>
                <a:latin typeface="DIN" pitchFamily="50" charset="0"/>
              </a:rPr>
              <a:t>05 </a:t>
            </a:r>
            <a:r>
              <a:rPr lang="zh-CN" altLang="en-US" sz="3600" dirty="0" smtClean="0">
                <a:solidFill>
                  <a:srgbClr val="1570C1"/>
                </a:solidFill>
                <a:latin typeface="DIN" pitchFamily="50" charset="0"/>
              </a:rPr>
              <a:t>入库注意事项</a:t>
            </a:r>
            <a:endParaRPr lang="zh-CN" altLang="en-US" sz="3600" dirty="0">
              <a:solidFill>
                <a:srgbClr val="1570C1"/>
              </a:solidFill>
              <a:latin typeface="DIN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29827"/>
          <a:stretch>
            <a:fillRect/>
          </a:stretch>
        </p:blipFill>
        <p:spPr bwMode="auto">
          <a:xfrm>
            <a:off x="2691695" y="1570673"/>
            <a:ext cx="6632164" cy="226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0962" y="1202589"/>
            <a:ext cx="1115758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步骤七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：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根据说明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要求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分别上传</a:t>
            </a:r>
            <a:r>
              <a:rPr lang="zh-CN" altLang="en-US" sz="2400" b="1" dirty="0">
                <a:solidFill>
                  <a:srgbClr val="00447C"/>
                </a:solidFill>
              </a:rPr>
              <a:t>附件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，点击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提交</a:t>
            </a:r>
            <a:r>
              <a:rPr lang="en-US" altLang="zh-CN" sz="2400" b="1" dirty="0" smtClean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，进入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审批环节。</a:t>
            </a:r>
            <a:endParaRPr lang="zh-CN" altLang="en-US" sz="2400" b="1" dirty="0">
              <a:solidFill>
                <a:srgbClr val="00447C"/>
              </a:solidFill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440962" y="5246410"/>
            <a:ext cx="6174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b="1" dirty="0" smtClean="0">
              <a:solidFill>
                <a:srgbClr val="002060"/>
              </a:solidFill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rgbClr val="C00000"/>
                </a:solidFill>
                <a:latin typeface="+mn-ea"/>
              </a:rPr>
              <a:t>电商平台、框架协议</a:t>
            </a:r>
            <a:r>
              <a:rPr lang="zh-CN" altLang="en-US" sz="2000" b="1" dirty="0" smtClean="0">
                <a:solidFill>
                  <a:srgbClr val="00447C"/>
                </a:solidFill>
                <a:latin typeface="+mn-ea"/>
              </a:rPr>
              <a:t>采购固定资产</a:t>
            </a:r>
            <a:endParaRPr lang="en-US" altLang="zh-CN" sz="2000" b="1" dirty="0" smtClean="0">
              <a:solidFill>
                <a:srgbClr val="00447C"/>
              </a:solidFill>
              <a:latin typeface="+mn-ea"/>
            </a:endParaRPr>
          </a:p>
          <a:p>
            <a:r>
              <a:rPr lang="en-US" altLang="zh-CN" sz="2000" b="1" dirty="0" smtClean="0">
                <a:solidFill>
                  <a:srgbClr val="C00000"/>
                </a:solidFill>
                <a:latin typeface="+mn-ea"/>
              </a:rPr>
              <a:t>     </a:t>
            </a:r>
            <a:r>
              <a:rPr lang="zh-CN" altLang="en-US" sz="2000" b="1" dirty="0" smtClean="0">
                <a:solidFill>
                  <a:srgbClr val="002060"/>
                </a:solidFill>
                <a:latin typeface="+mn-ea"/>
              </a:rPr>
              <a:t>已实现“采购</a:t>
            </a:r>
            <a:r>
              <a:rPr lang="en-US" altLang="zh-CN" sz="2000" b="1" dirty="0" smtClean="0">
                <a:solidFill>
                  <a:srgbClr val="002060"/>
                </a:solidFill>
                <a:latin typeface="+mn-ea"/>
              </a:rPr>
              <a:t>-</a:t>
            </a:r>
            <a:r>
              <a:rPr lang="zh-CN" altLang="en-US" sz="2000" b="1" dirty="0" smtClean="0">
                <a:solidFill>
                  <a:srgbClr val="002060"/>
                </a:solidFill>
                <a:latin typeface="+mn-ea"/>
              </a:rPr>
              <a:t>入库</a:t>
            </a:r>
            <a:r>
              <a:rPr lang="en-US" altLang="zh-CN" sz="2000" b="1" dirty="0" smtClean="0">
                <a:solidFill>
                  <a:srgbClr val="002060"/>
                </a:solidFill>
                <a:latin typeface="+mn-ea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+mn-ea"/>
              </a:rPr>
              <a:t>报销</a:t>
            </a:r>
            <a:r>
              <a:rPr lang="zh-CN" altLang="en-US" sz="2000" b="1" dirty="0" smtClean="0">
                <a:solidFill>
                  <a:srgbClr val="002060"/>
                </a:solidFill>
                <a:latin typeface="+mn-ea"/>
              </a:rPr>
              <a:t>”一体化结算</a:t>
            </a:r>
            <a:r>
              <a:rPr lang="zh-CN" altLang="en-US" sz="2000" b="1" dirty="0" smtClean="0">
                <a:solidFill>
                  <a:srgbClr val="C00000"/>
                </a:solidFill>
                <a:latin typeface="+mn-ea"/>
              </a:rPr>
              <a:t>（统一报销）</a:t>
            </a:r>
            <a:endParaRPr lang="en-US" altLang="zh-CN" sz="2000" b="1" dirty="0">
              <a:solidFill>
                <a:srgbClr val="002060"/>
              </a:solidFill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zh-CN" altLang="en-US" sz="20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0962" y="711090"/>
            <a:ext cx="11298391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我要建账→申请建账→从采购接口选择→选择采购单→修改资产分类→完善建账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信息</a:t>
            </a:r>
            <a:r>
              <a:rPr lang="zh-CN" altLang="en-US" b="1" dirty="0" smtClean="0">
                <a:solidFill>
                  <a:srgbClr val="C00000"/>
                </a:solidFill>
              </a:rPr>
              <a:t>→上传附件→提交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501" y="2659134"/>
            <a:ext cx="6419850" cy="7143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227" y="3612072"/>
            <a:ext cx="5104827" cy="75760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96411" y="1934464"/>
            <a:ext cx="4551145" cy="447989"/>
            <a:chOff x="3284651" y="1802165"/>
            <a:chExt cx="4551145" cy="447989"/>
          </a:xfrm>
        </p:grpSpPr>
        <p:sp>
          <p:nvSpPr>
            <p:cNvPr id="17" name="箭头: 下 13"/>
            <p:cNvSpPr/>
            <p:nvPr/>
          </p:nvSpPr>
          <p:spPr bwMode="auto">
            <a:xfrm>
              <a:off x="7572294" y="1802165"/>
              <a:ext cx="263502" cy="447989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18" name="箭头: 下 13"/>
            <p:cNvSpPr/>
            <p:nvPr/>
          </p:nvSpPr>
          <p:spPr bwMode="auto">
            <a:xfrm>
              <a:off x="3284651" y="1802165"/>
              <a:ext cx="263502" cy="447989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19" name="箭头: 下 13"/>
            <p:cNvSpPr/>
            <p:nvPr/>
          </p:nvSpPr>
          <p:spPr bwMode="auto">
            <a:xfrm>
              <a:off x="4583248" y="1802165"/>
              <a:ext cx="263502" cy="447989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20" name="箭头: 下 13"/>
            <p:cNvSpPr/>
            <p:nvPr/>
          </p:nvSpPr>
          <p:spPr bwMode="auto">
            <a:xfrm>
              <a:off x="6090158" y="1802165"/>
              <a:ext cx="263502" cy="447989"/>
            </a:xfrm>
            <a:prstGeom prst="downArrow">
              <a:avLst>
                <a:gd name="adj1" fmla="val 42000"/>
                <a:gd name="adj2" fmla="val 50000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461" y="3334825"/>
            <a:ext cx="4759018" cy="323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3995" y="1225561"/>
            <a:ext cx="11764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步骤八：提交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资产建账信息后</a:t>
            </a:r>
            <a:r>
              <a:rPr lang="zh-CN" altLang="en-US" sz="2400" b="1" dirty="0">
                <a:solidFill>
                  <a:srgbClr val="00447C"/>
                </a:solidFill>
              </a:rPr>
              <a:t>，进入首页“办理中”</a:t>
            </a:r>
            <a:r>
              <a:rPr lang="zh-CN" altLang="en-US" sz="2400" b="1" dirty="0">
                <a:solidFill>
                  <a:srgbClr val="C00000"/>
                </a:solidFill>
              </a:rPr>
              <a:t>查看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审批轨迹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。</a:t>
            </a:r>
            <a:r>
              <a:rPr lang="zh-CN" altLang="en-US" sz="2400" b="1" dirty="0">
                <a:solidFill>
                  <a:srgbClr val="00447C"/>
                </a:solidFill>
              </a:rPr>
              <a:t>如遇审批驳回，请根据驳回意见修改资产入库单内容。</a:t>
            </a:r>
            <a:endParaRPr lang="en-US" altLang="zh-CN" sz="2400" b="1" dirty="0">
              <a:solidFill>
                <a:srgbClr val="00447C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274" y="2113233"/>
            <a:ext cx="8579259" cy="9697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4" y="3566897"/>
            <a:ext cx="8579260" cy="2741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/>
          <a:srcRect t="61109"/>
          <a:stretch>
            <a:fillRect/>
          </a:stretch>
        </p:blipFill>
        <p:spPr>
          <a:xfrm>
            <a:off x="9178961" y="4590450"/>
            <a:ext cx="2575455" cy="17184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箭头: 下 11"/>
          <p:cNvSpPr/>
          <p:nvPr/>
        </p:nvSpPr>
        <p:spPr bwMode="auto">
          <a:xfrm rot="4436320">
            <a:off x="4891032" y="630418"/>
            <a:ext cx="200115" cy="4859587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9" name="箭头: 下 13"/>
          <p:cNvSpPr/>
          <p:nvPr/>
        </p:nvSpPr>
        <p:spPr bwMode="auto">
          <a:xfrm rot="16200000">
            <a:off x="8651568" y="4355259"/>
            <a:ext cx="227346" cy="1112061"/>
          </a:xfrm>
          <a:prstGeom prst="downArrow">
            <a:avLst>
              <a:gd name="adj1" fmla="val 42000"/>
              <a:gd name="adj2" fmla="val 5000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5274" y="622732"/>
            <a:ext cx="11682731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我要建账→申请建账→从采购接口选择→选择采购单→修改资产分类→完善建账信息→上传附件→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提交</a:t>
            </a:r>
            <a:r>
              <a:rPr lang="zh-CN" altLang="en-US" b="1" dirty="0" smtClean="0">
                <a:solidFill>
                  <a:srgbClr val="C00000"/>
                </a:solidFill>
              </a:rPr>
              <a:t>→等待部门资产管理员审批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 b="58113"/>
          <a:stretch>
            <a:fillRect/>
          </a:stretch>
        </p:blipFill>
        <p:spPr>
          <a:xfrm>
            <a:off x="9178325" y="2749821"/>
            <a:ext cx="2575455" cy="18507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4411" y="1536758"/>
            <a:ext cx="11643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447C"/>
                </a:solidFill>
              </a:rPr>
              <a:t>步骤九</a:t>
            </a:r>
            <a:r>
              <a:rPr lang="zh-CN" altLang="en-US" sz="2000" b="1" dirty="0" smtClean="0">
                <a:solidFill>
                  <a:srgbClr val="00447C"/>
                </a:solidFill>
              </a:rPr>
              <a:t>：部门资产管理员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审批</a:t>
            </a:r>
            <a:r>
              <a:rPr lang="zh-CN" altLang="en-US" sz="2000" b="1" dirty="0" smtClean="0">
                <a:solidFill>
                  <a:srgbClr val="00447C"/>
                </a:solidFill>
              </a:rPr>
              <a:t>通过</a:t>
            </a:r>
            <a:r>
              <a:rPr lang="zh-CN" altLang="en-US" sz="2000" b="1" dirty="0">
                <a:solidFill>
                  <a:srgbClr val="00447C"/>
                </a:solidFill>
              </a:rPr>
              <a:t>后</a:t>
            </a:r>
            <a:r>
              <a:rPr lang="zh-CN" altLang="en-US" sz="2000" b="1" dirty="0" smtClean="0">
                <a:solidFill>
                  <a:srgbClr val="00447C"/>
                </a:solidFill>
              </a:rPr>
              <a:t>，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资产卡片、编号会自动生成</a:t>
            </a:r>
            <a:r>
              <a:rPr lang="zh-CN" altLang="en-US" sz="2000" b="1" dirty="0" smtClean="0">
                <a:solidFill>
                  <a:srgbClr val="00447C"/>
                </a:solidFill>
              </a:rPr>
              <a:t>，打印资产标签、粘贴至实物醒目处。</a:t>
            </a:r>
            <a:endParaRPr lang="zh-CN" altLang="en-US" sz="2000" b="1" dirty="0">
              <a:solidFill>
                <a:srgbClr val="00447C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77" y="2287010"/>
            <a:ext cx="2135904" cy="390765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5480" y="62356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三</a:t>
            </a:r>
            <a:r>
              <a:rPr lang="zh-CN" altLang="en-US" dirty="0" smtClean="0"/>
              <a:t>校区一站式服务中心均有机器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t="5276"/>
          <a:stretch>
            <a:fillRect/>
          </a:stretch>
        </p:blipFill>
        <p:spPr>
          <a:xfrm>
            <a:off x="3216110" y="2286000"/>
            <a:ext cx="2165466" cy="22889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l="-4400" t="-3125" r="4400" b="19481"/>
          <a:stretch>
            <a:fillRect/>
          </a:stretch>
        </p:blipFill>
        <p:spPr>
          <a:xfrm>
            <a:off x="2994545" y="4514487"/>
            <a:ext cx="2597683" cy="17847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05480" y="718066"/>
            <a:ext cx="11632520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我要建账→申请建账→从采购接口选择→选择采购单→修改资产分类→完善建账信息→上传附件→提交→等待部门资产管理员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审批</a:t>
            </a:r>
            <a:r>
              <a:rPr lang="zh-CN" altLang="en-US" b="1" dirty="0" smtClean="0">
                <a:solidFill>
                  <a:srgbClr val="C00000"/>
                </a:solidFill>
              </a:rPr>
              <a:t>→打印、粘贴标签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75787" y="3734890"/>
            <a:ext cx="4901565" cy="268541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159271" y="4869019"/>
            <a:ext cx="3249326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+mn-ea"/>
              </a:rPr>
              <a:t>流程优化</a:t>
            </a:r>
            <a:endParaRPr lang="en-US" altLang="zh-CN" b="1" dirty="0" smtClean="0">
              <a:solidFill>
                <a:srgbClr val="C00000"/>
              </a:solidFill>
              <a:latin typeface="+mn-ea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  <a:latin typeface="+mn-ea"/>
              </a:rPr>
              <a:t>只审一次、只传一次附件</a:t>
            </a:r>
            <a:endParaRPr lang="en-US" altLang="zh-CN" b="1" dirty="0">
              <a:solidFill>
                <a:srgbClr val="C00000"/>
              </a:solidFill>
              <a:latin typeface="+mn-ea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9413429" y="3603580"/>
            <a:ext cx="0" cy="3808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251793" y="3184009"/>
            <a:ext cx="2494721" cy="36933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</a:rPr>
              <a:t>打印资产标签</a:t>
            </a:r>
            <a:endParaRPr lang="en-US" altLang="zh-CN" b="1" dirty="0" smtClean="0">
              <a:solidFill>
                <a:srgbClr val="C00000"/>
              </a:solidFill>
            </a:endParaRPr>
          </a:p>
        </p:txBody>
      </p:sp>
      <p:pic>
        <p:nvPicPr>
          <p:cNvPr id="20" name="图片 19" descr="303b32313535333031373bcee5bdc7d0c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5532" y="5014781"/>
            <a:ext cx="243953" cy="243953"/>
          </a:xfrm>
          <a:prstGeom prst="rect">
            <a:avLst/>
          </a:prstGeom>
        </p:spPr>
      </p:pic>
      <p:pic>
        <p:nvPicPr>
          <p:cNvPr id="21" name="图片 20" descr="303b32313535333031373bcee5bdc7d0c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646" y="5025109"/>
            <a:ext cx="243953" cy="243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固定、无形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0558" y="1831307"/>
            <a:ext cx="12009120" cy="1861820"/>
            <a:chOff x="126" y="3488"/>
            <a:chExt cx="18912" cy="293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" y="3668"/>
              <a:ext cx="18913" cy="275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09" y="5381"/>
              <a:ext cx="1444" cy="742"/>
            </a:xfrm>
            <a:prstGeom prst="ellips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" y="3488"/>
              <a:ext cx="2865" cy="1082"/>
            </a:xfrm>
            <a:prstGeom prst="ellips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</p:pic>
      </p:grpSp>
      <p:sp>
        <p:nvSpPr>
          <p:cNvPr id="8" name="文本框 7"/>
          <p:cNvSpPr txBox="1"/>
          <p:nvPr/>
        </p:nvSpPr>
        <p:spPr>
          <a:xfrm>
            <a:off x="1851025" y="1470983"/>
            <a:ext cx="113360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步骤十：进入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</a:rPr>
              <a:t>资产验收上账打印标签上传</a:t>
            </a:r>
            <a:r>
              <a:rPr lang="en-US" altLang="zh-CN" sz="2400" b="1" dirty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的页签，选择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</a:rPr>
              <a:t>处理</a:t>
            </a:r>
            <a:r>
              <a:rPr lang="en-US" altLang="zh-CN" sz="2400" b="1" dirty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。</a:t>
            </a:r>
          </a:p>
          <a:p>
            <a:endParaRPr lang="zh-CN" altLang="en-US" sz="2400" b="1" dirty="0">
              <a:solidFill>
                <a:srgbClr val="00447C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8929" y="3497884"/>
            <a:ext cx="11336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将贴有标签的资产实物图片</a:t>
            </a:r>
            <a:r>
              <a:rPr lang="en-US" altLang="zh-CN" sz="2400" b="1" dirty="0">
                <a:solidFill>
                  <a:srgbClr val="00447C"/>
                </a:solidFill>
                <a:sym typeface="+mn-ea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sym typeface="+mn-ea"/>
              </a:rPr>
              <a:t>上传</a:t>
            </a:r>
            <a:r>
              <a:rPr lang="en-US" altLang="zh-CN" sz="2400" b="1" dirty="0">
                <a:solidFill>
                  <a:srgbClr val="00447C"/>
                </a:solidFill>
                <a:sym typeface="+mn-ea"/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后，点击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</a:rPr>
              <a:t>确认</a:t>
            </a:r>
            <a:r>
              <a:rPr lang="zh-CN" altLang="en-US" sz="2400" b="1" dirty="0">
                <a:solidFill>
                  <a:srgbClr val="00447C"/>
                </a:solidFill>
              </a:rPr>
              <a:t>”，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等待资产归口管理部门审批。</a:t>
            </a:r>
            <a:endParaRPr lang="zh-CN" altLang="en-US" sz="2400" b="1" dirty="0">
              <a:solidFill>
                <a:srgbClr val="00447C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0641" y="3897591"/>
            <a:ext cx="9774231" cy="18882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474" y="5756936"/>
            <a:ext cx="10145395" cy="5613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43451" y="5591167"/>
            <a:ext cx="1275080" cy="812165"/>
          </a:xfrm>
          <a:prstGeom prst="ellips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3" name="矩形 12"/>
          <p:cNvSpPr/>
          <p:nvPr/>
        </p:nvSpPr>
        <p:spPr>
          <a:xfrm>
            <a:off x="270526" y="738799"/>
            <a:ext cx="11667474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我要建账→申请建账→从采购接口选择→选择采购单→修改资产分类→完善建账信息→上传附件→提交→等待部门资产管理员审批→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打印、粘贴标签</a:t>
            </a:r>
            <a:r>
              <a:rPr lang="zh-CN" altLang="en-US" b="1" dirty="0" smtClean="0">
                <a:solidFill>
                  <a:srgbClr val="C00000"/>
                </a:solidFill>
              </a:rPr>
              <a:t>→上传图片、等待审批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低值耐耗品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1805" y="1302385"/>
            <a:ext cx="995616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447C"/>
                </a:solidFill>
              </a:rPr>
              <a:t>步骤一：进入资产智慧管理平台点击</a:t>
            </a:r>
            <a:r>
              <a:rPr lang="en-US" altLang="zh-CN" sz="2400" b="1" dirty="0" smtClean="0">
                <a:solidFill>
                  <a:srgbClr val="00447C"/>
                </a:solidFill>
              </a:rPr>
              <a:t>“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低值耐耗品入库</a:t>
            </a:r>
            <a:r>
              <a:rPr lang="en-US" altLang="zh-CN" sz="2400" b="1" dirty="0" smtClean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。</a:t>
            </a:r>
          </a:p>
          <a:p>
            <a:r>
              <a:rPr lang="zh-CN" altLang="en-US" sz="2400" b="1" dirty="0">
                <a:solidFill>
                  <a:srgbClr val="00447C"/>
                </a:solidFill>
                <a:sym typeface="+mn-ea"/>
              </a:rPr>
              <a:t>步骤二</a:t>
            </a:r>
            <a:r>
              <a:rPr lang="zh-CN" altLang="en-US" sz="2400" b="1" dirty="0" smtClean="0">
                <a:solidFill>
                  <a:srgbClr val="00447C"/>
                </a:solidFill>
                <a:sym typeface="+mn-ea"/>
              </a:rPr>
              <a:t>：点击</a:t>
            </a:r>
            <a:r>
              <a:rPr lang="en-US" altLang="zh-CN" sz="2400" b="1" dirty="0" smtClean="0">
                <a:solidFill>
                  <a:srgbClr val="00447C"/>
                </a:solidFill>
                <a:sym typeface="+mn-ea"/>
              </a:rPr>
              <a:t>“</a:t>
            </a:r>
            <a:r>
              <a:rPr lang="zh-CN" altLang="en-US" sz="2400" b="1" dirty="0" smtClean="0">
                <a:solidFill>
                  <a:srgbClr val="C00000"/>
                </a:solidFill>
                <a:sym typeface="+mn-ea"/>
              </a:rPr>
              <a:t>申请入库</a:t>
            </a:r>
            <a:r>
              <a:rPr lang="en-US" altLang="zh-CN" sz="2400" b="1" dirty="0" smtClean="0">
                <a:solidFill>
                  <a:srgbClr val="00447C"/>
                </a:solidFill>
                <a:sym typeface="+mn-ea"/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  <a:sym typeface="+mn-ea"/>
              </a:rPr>
              <a:t>。</a:t>
            </a:r>
            <a:endParaRPr lang="zh-CN" altLang="en-US" sz="2400" b="1" dirty="0">
              <a:solidFill>
                <a:srgbClr val="00447C"/>
              </a:solidFill>
            </a:endParaRPr>
          </a:p>
          <a:p>
            <a:endParaRPr lang="zh-CN" altLang="en-US" sz="2400" b="1" dirty="0">
              <a:solidFill>
                <a:srgbClr val="00447C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5480" y="718066"/>
            <a:ext cx="208903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rgbClr val="C00000"/>
                </a:solidFill>
              </a:rPr>
              <a:t>低值耐耗品入库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t="33734" r="-947"/>
          <a:stretch>
            <a:fillRect/>
          </a:stretch>
        </p:blipFill>
        <p:spPr>
          <a:xfrm>
            <a:off x="560908" y="2346993"/>
            <a:ext cx="2186940" cy="38906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908" y="2218118"/>
            <a:ext cx="8633392" cy="41495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970" y="2237066"/>
            <a:ext cx="1153235" cy="68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265672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低值耐耗品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8332" y="1202690"/>
            <a:ext cx="109081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0447C"/>
                </a:solidFill>
              </a:rPr>
              <a:t>步骤三：“</a:t>
            </a:r>
            <a:r>
              <a:rPr lang="zh-CN" altLang="en-US" sz="2000" b="1" dirty="0">
                <a:solidFill>
                  <a:srgbClr val="C00000"/>
                </a:solidFill>
              </a:rPr>
              <a:t>从采购接口选择</a:t>
            </a:r>
            <a:r>
              <a:rPr lang="zh-CN" altLang="en-US" sz="2000" b="1" dirty="0">
                <a:solidFill>
                  <a:srgbClr val="00447C"/>
                </a:solidFill>
              </a:rPr>
              <a:t>”同步采购信息</a:t>
            </a:r>
            <a:r>
              <a:rPr lang="zh-CN" altLang="en-US" sz="2000" b="1" dirty="0" smtClean="0">
                <a:solidFill>
                  <a:srgbClr val="00447C"/>
                </a:solidFill>
              </a:rPr>
              <a:t>，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基本</a:t>
            </a:r>
            <a:r>
              <a:rPr lang="zh-CN" altLang="en-US" sz="2000" b="1" dirty="0">
                <a:solidFill>
                  <a:srgbClr val="C00000"/>
                </a:solidFill>
              </a:rPr>
              <a:t>情况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自动读取</a:t>
            </a:r>
            <a:r>
              <a:rPr lang="zh-CN" altLang="en-US" sz="2000" b="1" dirty="0">
                <a:solidFill>
                  <a:srgbClr val="00447C"/>
                </a:solidFill>
                <a:latin typeface="微软雅黑" panose="020B0503020204020204" pitchFamily="34" charset="-122"/>
              </a:rPr>
              <a:t>、经办人无需</a:t>
            </a:r>
            <a:r>
              <a:rPr lang="zh-CN" altLang="en-US" sz="2000" b="1" dirty="0" smtClean="0">
                <a:solidFill>
                  <a:srgbClr val="00447C"/>
                </a:solidFill>
                <a:latin typeface="微软雅黑" panose="020B0503020204020204" pitchFamily="34" charset="-122"/>
              </a:rPr>
              <a:t>填写；</a:t>
            </a:r>
            <a:endParaRPr lang="en-US" altLang="zh-CN" sz="2000" b="1" dirty="0" smtClean="0">
              <a:solidFill>
                <a:srgbClr val="00447C"/>
              </a:solidFill>
              <a:latin typeface="微软雅黑" panose="020B0503020204020204" pitchFamily="34" charset="-122"/>
            </a:endParaRPr>
          </a:p>
          <a:p>
            <a:r>
              <a:rPr lang="zh-CN" altLang="en-US" sz="2000" b="1" dirty="0" smtClean="0">
                <a:solidFill>
                  <a:srgbClr val="00447C"/>
                </a:solidFill>
                <a:latin typeface="微软雅黑" panose="020B0503020204020204" pitchFamily="34" charset="-122"/>
              </a:rPr>
              <a:t>              也可以点击“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添加耐耗品</a:t>
            </a:r>
            <a:r>
              <a:rPr lang="zh-CN" altLang="en-US" sz="2000" b="1" dirty="0" smtClean="0">
                <a:solidFill>
                  <a:srgbClr val="00447C"/>
                </a:solidFill>
                <a:latin typeface="微软雅黑" panose="020B0503020204020204" pitchFamily="34" charset="-122"/>
              </a:rPr>
              <a:t>”自行登记详细信息。</a:t>
            </a:r>
            <a:endParaRPr lang="en-US" altLang="zh-CN" sz="2000" b="1" dirty="0">
              <a:solidFill>
                <a:srgbClr val="00447C"/>
              </a:solidFill>
            </a:endParaRPr>
          </a:p>
          <a:p>
            <a:endParaRPr lang="zh-CN" altLang="en-US" sz="2400" b="1" dirty="0">
              <a:solidFill>
                <a:srgbClr val="00447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5480" y="718066"/>
            <a:ext cx="515397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低值耐耗品入库→</a:t>
            </a:r>
            <a:r>
              <a:rPr lang="zh-CN" altLang="en-US" b="1" dirty="0" smtClean="0">
                <a:solidFill>
                  <a:srgbClr val="C00000"/>
                </a:solidFill>
              </a:rPr>
              <a:t>从采购接口选择</a:t>
            </a:r>
            <a:r>
              <a:rPr lang="en-US" altLang="zh-CN" b="1" dirty="0" smtClean="0">
                <a:solidFill>
                  <a:srgbClr val="C00000"/>
                </a:solidFill>
              </a:rPr>
              <a:t>/</a:t>
            </a:r>
            <a:r>
              <a:rPr lang="zh-CN" altLang="en-US" b="1" dirty="0" smtClean="0">
                <a:solidFill>
                  <a:srgbClr val="C00000"/>
                </a:solidFill>
              </a:rPr>
              <a:t>添加耐耗品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1860320"/>
            <a:ext cx="9296937" cy="48035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180" y="4567572"/>
            <a:ext cx="1948180" cy="585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入库步骤演示</a:t>
            </a:r>
            <a:r>
              <a:rPr lang="en-US" altLang="zh-CN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-</a:t>
            </a: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低值耐耗品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5544" y="1473898"/>
            <a:ext cx="11533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0447C"/>
                </a:solidFill>
              </a:rPr>
              <a:t>步骤四：</a:t>
            </a:r>
            <a:r>
              <a:rPr lang="zh-CN" altLang="en-US" sz="2400" b="1" dirty="0">
                <a:solidFill>
                  <a:srgbClr val="00447C"/>
                </a:solidFill>
              </a:rPr>
              <a:t>完善带</a:t>
            </a:r>
            <a:r>
              <a:rPr lang="en-US" altLang="zh-CN" sz="2400" b="1" dirty="0">
                <a:solidFill>
                  <a:srgbClr val="C00000"/>
                </a:solidFill>
              </a:rPr>
              <a:t>*</a:t>
            </a:r>
            <a:r>
              <a:rPr lang="zh-CN" altLang="en-US" sz="2400" b="1" dirty="0">
                <a:solidFill>
                  <a:srgbClr val="00447C"/>
                </a:solidFill>
              </a:rPr>
              <a:t>号必填项信息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，点击</a:t>
            </a:r>
            <a:r>
              <a:rPr lang="en-US" altLang="zh-CN" sz="2400" b="1" dirty="0">
                <a:solidFill>
                  <a:srgbClr val="00447C"/>
                </a:solidFill>
              </a:rPr>
              <a:t>“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保存</a:t>
            </a:r>
            <a:r>
              <a:rPr lang="en-US" altLang="zh-CN" sz="2400" b="1" dirty="0" smtClean="0">
                <a:solidFill>
                  <a:srgbClr val="00447C"/>
                </a:solidFill>
              </a:rPr>
              <a:t>”</a:t>
            </a:r>
            <a:r>
              <a:rPr lang="zh-CN" altLang="en-US" sz="2400" b="1" dirty="0">
                <a:solidFill>
                  <a:srgbClr val="00447C"/>
                </a:solidFill>
              </a:rPr>
              <a:t>选项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。上传发票，提交入库单</a:t>
            </a:r>
            <a:r>
              <a:rPr lang="zh-CN" altLang="en-US" sz="2400" b="1" dirty="0">
                <a:solidFill>
                  <a:srgbClr val="00447C"/>
                </a:solidFill>
              </a:rPr>
              <a:t>。</a:t>
            </a:r>
            <a:endParaRPr lang="en-US" altLang="zh-CN" sz="2400" b="1" dirty="0">
              <a:solidFill>
                <a:srgbClr val="00447C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4" y="1959259"/>
            <a:ext cx="3666906" cy="463345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5785" y="2263210"/>
            <a:ext cx="47720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05480" y="718066"/>
            <a:ext cx="921277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低值耐耗品入库→从采购接口选择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添加耐耗品→</a:t>
            </a:r>
            <a:r>
              <a:rPr lang="zh-CN" altLang="en-US" b="1" dirty="0" smtClean="0">
                <a:solidFill>
                  <a:srgbClr val="C00000"/>
                </a:solidFill>
              </a:rPr>
              <a:t>完善入库信息→上传附件→提交入库单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  <a:defRPr/>
            </a:pPr>
            <a:r>
              <a:rPr lang="zh-CN" altLang="en-US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资产采购方式和报销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841344" y="117013"/>
            <a:ext cx="2188564" cy="1627661"/>
            <a:chOff x="0" y="199196"/>
            <a:chExt cx="3404795" cy="2532186"/>
          </a:xfrm>
        </p:grpSpPr>
        <p:sp>
          <p:nvSpPr>
            <p:cNvPr id="4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10800000">
            <a:off x="149011" y="5059538"/>
            <a:ext cx="2188564" cy="1627661"/>
            <a:chOff x="0" y="199196"/>
            <a:chExt cx="3404795" cy="2532186"/>
          </a:xfrm>
        </p:grpSpPr>
        <p:sp>
          <p:nvSpPr>
            <p:cNvPr id="8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913"/>
            <a:ext cx="5017573" cy="46037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资产采购方式和报销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32865" y="661670"/>
            <a:ext cx="9255125" cy="5878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913"/>
            <a:ext cx="5017573" cy="46037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资产采购方式和报销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823720" y="709930"/>
            <a:ext cx="8256270" cy="5822950"/>
            <a:chOff x="4172" y="344"/>
            <a:chExt cx="13304" cy="973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2" y="3241"/>
              <a:ext cx="13303" cy="683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172" y="344"/>
              <a:ext cx="13304" cy="30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  <a:defRPr/>
            </a:pPr>
            <a:r>
              <a:rPr lang="zh-CN" altLang="en-US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资产采购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841344" y="117013"/>
            <a:ext cx="2188564" cy="1627661"/>
            <a:chOff x="0" y="199196"/>
            <a:chExt cx="3404795" cy="2532186"/>
          </a:xfrm>
        </p:grpSpPr>
        <p:sp>
          <p:nvSpPr>
            <p:cNvPr id="4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10800000">
            <a:off x="149011" y="5059538"/>
            <a:ext cx="2188564" cy="1627661"/>
            <a:chOff x="0" y="199196"/>
            <a:chExt cx="3404795" cy="2532186"/>
          </a:xfrm>
        </p:grpSpPr>
        <p:sp>
          <p:nvSpPr>
            <p:cNvPr id="8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913"/>
            <a:ext cx="5017573" cy="46037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资产报销</a:t>
            </a:r>
            <a:endParaRPr lang="en-US" altLang="zh-CN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356" y="718768"/>
            <a:ext cx="11710684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我要建账→申请建账→从采购接口选择→选择采购单→修改资产分类→完善建账信息→上传附件→提交→等待部门资产管理员审批→打印、粘贴标签→上传图片、等待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审批</a:t>
            </a:r>
            <a:r>
              <a:rPr lang="zh-CN" altLang="en-US" b="1" dirty="0" smtClean="0">
                <a:solidFill>
                  <a:srgbClr val="C00000"/>
                </a:solidFill>
              </a:rPr>
              <a:t>→打印入库单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356" y="1463933"/>
            <a:ext cx="8271370" cy="51637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62350" y="2077861"/>
            <a:ext cx="3742690" cy="451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资产报销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68" y="1425564"/>
            <a:ext cx="8585251" cy="321421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1778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31262"/>
          <a:stretch>
            <a:fillRect/>
          </a:stretch>
        </p:blipFill>
        <p:spPr>
          <a:xfrm>
            <a:off x="1950166" y="3924452"/>
            <a:ext cx="9991111" cy="260032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127000">
              <a:schemeClr val="bg2">
                <a:lumMod val="75000"/>
              </a:schemeClr>
            </a:glow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43454" y="626059"/>
            <a:ext cx="11597823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我要建账→申请建账→从采购接口选择→选择采购单→修改资产分类→完善建账信息→上传附件→提交→等待部门资产管理员审批→打印、粘贴标签→上传图片、等待审批→打印入库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单</a:t>
            </a:r>
            <a:r>
              <a:rPr lang="zh-CN" altLang="en-US" b="1" dirty="0" smtClean="0">
                <a:solidFill>
                  <a:srgbClr val="C00000"/>
                </a:solidFill>
              </a:rPr>
              <a:t>→网上报销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资产报销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2023" y="2247024"/>
            <a:ext cx="38811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400" b="1" dirty="0" smtClean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资产详情</a:t>
            </a:r>
            <a:r>
              <a:rPr lang="zh-CN" altLang="en-US" sz="2400" b="1" dirty="0" smtClean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→添加入库详情</a:t>
            </a:r>
            <a:endParaRPr lang="en-US" altLang="zh-CN" sz="2400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 smtClean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直接输入库单编号</a:t>
            </a:r>
            <a:endParaRPr lang="en-US" altLang="zh-CN" sz="2400" b="1" dirty="0" smtClean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chemeClr val="accent5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通过经费项目查询</a:t>
            </a:r>
            <a:endParaRPr lang="zh-CN" altLang="zh-CN" sz="2400" b="1" dirty="0">
              <a:solidFill>
                <a:schemeClr val="accent5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301" y="2161299"/>
            <a:ext cx="6934200" cy="29527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70526" y="738799"/>
            <a:ext cx="11601434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我要建账→申请建账→从采购接口选择→选择采购单→修改资产分类→完善建账信息→上传附件→提交→等待部门资产管理员审批→打印、粘贴标签→上传图片、等待审批→打印入库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单→</a:t>
            </a:r>
            <a:r>
              <a:rPr lang="zh-CN" altLang="en-US" b="1" dirty="0" smtClean="0">
                <a:solidFill>
                  <a:srgbClr val="C00000"/>
                </a:solidFill>
              </a:rPr>
              <a:t>预约报销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913"/>
            <a:ext cx="5017573" cy="46037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低值耐耗品报销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2034" y="1463683"/>
            <a:ext cx="11950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0447C"/>
                </a:solidFill>
              </a:rPr>
              <a:t>进入低值耐耗品入库页面，点“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已完成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”，勾选，打印低值耐耗品登记单据。</a:t>
            </a:r>
            <a:endParaRPr lang="en-US" altLang="zh-CN" sz="2400" b="1" dirty="0" smtClean="0">
              <a:solidFill>
                <a:srgbClr val="00447C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5480" y="718066"/>
            <a:ext cx="1056571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低值耐耗品入库→从采购接口选择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添加耐耗品→完善入库信息→上传附件→提交入库单</a:t>
            </a:r>
            <a:r>
              <a:rPr lang="zh-CN" altLang="en-US" b="1" dirty="0" smtClean="0">
                <a:solidFill>
                  <a:srgbClr val="C00000"/>
                </a:solidFill>
              </a:rPr>
              <a:t>→打印入库单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r="-233"/>
          <a:stretch>
            <a:fillRect/>
          </a:stretch>
        </p:blipFill>
        <p:spPr>
          <a:xfrm>
            <a:off x="6784340" y="2301875"/>
            <a:ext cx="5180965" cy="37706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r="663" b="1038"/>
          <a:stretch>
            <a:fillRect/>
          </a:stretch>
        </p:blipFill>
        <p:spPr>
          <a:xfrm>
            <a:off x="304800" y="1925320"/>
            <a:ext cx="6639560" cy="448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913"/>
            <a:ext cx="5017573" cy="46037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低值耐耗品报销</a:t>
            </a:r>
          </a:p>
        </p:txBody>
      </p:sp>
      <p:sp>
        <p:nvSpPr>
          <p:cNvPr id="13" name="矩形 12"/>
          <p:cNvSpPr/>
          <p:nvPr/>
        </p:nvSpPr>
        <p:spPr>
          <a:xfrm>
            <a:off x="305480" y="718066"/>
            <a:ext cx="1168781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低值耐耗品入库→从采购接口选择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添加耐耗品→完善入库信息→上传附件→提交入库单</a:t>
            </a:r>
            <a:r>
              <a:rPr lang="zh-CN" altLang="en-US" b="1" dirty="0" smtClean="0">
                <a:solidFill>
                  <a:srgbClr val="C00000"/>
                </a:solidFill>
              </a:rPr>
              <a:t>→打印入库单→网上预约</a:t>
            </a:r>
            <a:endParaRPr lang="en-US" altLang="zh-CN" b="1" dirty="0" smtClean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68" y="1425564"/>
            <a:ext cx="8585251" cy="321421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1778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r="31262" b="21586"/>
          <a:stretch>
            <a:fillRect/>
          </a:stretch>
        </p:blipFill>
        <p:spPr>
          <a:xfrm>
            <a:off x="1950166" y="3924453"/>
            <a:ext cx="9991111" cy="20390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127000">
              <a:schemeClr val="bg2">
                <a:lumMod val="75000"/>
              </a:schemeClr>
            </a:glow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椭圆 3"/>
          <p:cNvSpPr/>
          <p:nvPr/>
        </p:nvSpPr>
        <p:spPr>
          <a:xfrm>
            <a:off x="1876425" y="4181475"/>
            <a:ext cx="1476375" cy="52387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  <a:defRPr/>
            </a:pPr>
            <a:r>
              <a:rPr lang="zh-CN" altLang="en-US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入库注意事项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841344" y="117013"/>
            <a:ext cx="2188564" cy="1627661"/>
            <a:chOff x="0" y="199196"/>
            <a:chExt cx="3404795" cy="2532186"/>
          </a:xfrm>
        </p:grpSpPr>
        <p:sp>
          <p:nvSpPr>
            <p:cNvPr id="4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10800000">
            <a:off x="149011" y="5059538"/>
            <a:ext cx="2188564" cy="1627661"/>
            <a:chOff x="0" y="199196"/>
            <a:chExt cx="3404795" cy="2532186"/>
          </a:xfrm>
        </p:grpSpPr>
        <p:sp>
          <p:nvSpPr>
            <p:cNvPr id="8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40558" y="676340"/>
            <a:ext cx="12093209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发票号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填写按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发票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号码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不是</a:t>
            </a: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发票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</a:t>
            </a: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入库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金额</a:t>
            </a:r>
            <a:r>
              <a:rPr lang="en-US" altLang="zh-CN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发票金额</a:t>
            </a: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进口设备有代理费的，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代理费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发票计入入库金额</a:t>
            </a:r>
            <a:endParaRPr lang="en-US" altLang="zh-CN" sz="2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供货商应与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发票销售方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名称一致</a:t>
            </a: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8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2339771" y="5424810"/>
            <a:ext cx="7619858" cy="365125"/>
          </a:xfrm>
        </p:spPr>
        <p:txBody>
          <a:bodyPr/>
          <a:lstStyle/>
          <a:p>
            <a:pPr algn="l"/>
            <a:r>
              <a:rPr lang="zh-CN" altLang="en-US" sz="1800" dirty="0" smtClean="0">
                <a:solidFill>
                  <a:schemeClr val="bg2">
                    <a:lumMod val="50000"/>
                  </a:schemeClr>
                </a:solidFill>
              </a:rPr>
              <a:t>如图例：高精度对准平台的入账金额</a:t>
            </a:r>
            <a:r>
              <a:rPr lang="en-US" altLang="zh-CN" sz="1800" dirty="0" smtClean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zh-CN" altLang="en-US" sz="1800" dirty="0" smtClean="0">
                <a:solidFill>
                  <a:schemeClr val="bg2">
                    <a:lumMod val="50000"/>
                  </a:schemeClr>
                </a:solidFill>
              </a:rPr>
              <a:t>设备货款</a:t>
            </a:r>
            <a:r>
              <a:rPr lang="en-US" altLang="zh-CN" sz="1800" dirty="0" smtClean="0">
                <a:solidFill>
                  <a:schemeClr val="bg2">
                    <a:lumMod val="50000"/>
                  </a:schemeClr>
                </a:solidFill>
              </a:rPr>
              <a:t>74.5</a:t>
            </a:r>
            <a:r>
              <a:rPr lang="zh-CN" altLang="en-US" sz="1800" dirty="0" smtClean="0">
                <a:solidFill>
                  <a:schemeClr val="bg2">
                    <a:lumMod val="50000"/>
                  </a:schemeClr>
                </a:solidFill>
              </a:rPr>
              <a:t>万</a:t>
            </a:r>
            <a:r>
              <a:rPr lang="en-US" altLang="zh-CN" sz="1800" dirty="0" smtClean="0">
                <a:solidFill>
                  <a:schemeClr val="bg2">
                    <a:lumMod val="50000"/>
                  </a:schemeClr>
                </a:solidFill>
              </a:rPr>
              <a:t>+</a:t>
            </a:r>
            <a:r>
              <a:rPr lang="zh-CN" altLang="en-US" sz="1800" dirty="0" smtClean="0">
                <a:solidFill>
                  <a:schemeClr val="bg2">
                    <a:lumMod val="50000"/>
                  </a:schemeClr>
                </a:solidFill>
              </a:rPr>
              <a:t>代理费</a:t>
            </a:r>
            <a:r>
              <a:rPr lang="en-US" altLang="zh-CN" sz="1800" dirty="0" smtClean="0">
                <a:solidFill>
                  <a:schemeClr val="bg2">
                    <a:lumMod val="50000"/>
                  </a:schemeClr>
                </a:solidFill>
              </a:rPr>
              <a:t>0.5</a:t>
            </a:r>
            <a:r>
              <a:rPr lang="zh-CN" altLang="en-US" sz="1800" dirty="0" smtClean="0">
                <a:solidFill>
                  <a:schemeClr val="bg2">
                    <a:lumMod val="50000"/>
                  </a:schemeClr>
                </a:solidFill>
              </a:rPr>
              <a:t>万</a:t>
            </a:r>
            <a:r>
              <a:rPr lang="en-US" altLang="zh-CN" sz="1800" dirty="0" smtClean="0">
                <a:solidFill>
                  <a:schemeClr val="bg2">
                    <a:lumMod val="50000"/>
                  </a:schemeClr>
                </a:solidFill>
              </a:rPr>
              <a:t>=75</a:t>
            </a:r>
            <a:r>
              <a:rPr lang="zh-CN" altLang="en-US" sz="1800" dirty="0" smtClean="0">
                <a:solidFill>
                  <a:schemeClr val="bg2">
                    <a:lumMod val="50000"/>
                  </a:schemeClr>
                </a:solidFill>
              </a:rPr>
              <a:t>万</a:t>
            </a:r>
            <a:endParaRPr lang="zh-CN" alt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等腰三角形 11"/>
          <p:cNvSpPr/>
          <p:nvPr/>
        </p:nvSpPr>
        <p:spPr>
          <a:xfrm rot="16200000">
            <a:off x="5695242" y="6971263"/>
            <a:ext cx="78571" cy="84164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0558" y="249007"/>
            <a:ext cx="11818285" cy="6472468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548153" y="41305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入库注意事项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57829" t="6977" b="57363"/>
          <a:stretch>
            <a:fillRect/>
          </a:stretch>
        </p:blipFill>
        <p:spPr>
          <a:xfrm>
            <a:off x="7485171" y="545782"/>
            <a:ext cx="3868629" cy="14353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890" y="2599769"/>
            <a:ext cx="4344818" cy="26572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00" y="2697589"/>
            <a:ext cx="4237458" cy="259292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685286" y="2903764"/>
            <a:ext cx="3285460" cy="2276475"/>
            <a:chOff x="13732" y="4662"/>
            <a:chExt cx="5174" cy="358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l="6004" r="23313"/>
            <a:stretch>
              <a:fillRect/>
            </a:stretch>
          </p:blipFill>
          <p:spPr>
            <a:xfrm>
              <a:off x="13732" y="4662"/>
              <a:ext cx="5174" cy="3585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7454" y="6208"/>
              <a:ext cx="852" cy="250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7641" y="5908"/>
              <a:ext cx="688" cy="250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7618" y="6545"/>
              <a:ext cx="960" cy="230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6582" y="5543"/>
              <a:ext cx="1431" cy="262"/>
            </a:xfrm>
            <a:prstGeom prst="rect">
              <a:avLst/>
            </a:prstGeom>
            <a:solidFill>
              <a:srgbClr val="5B9BD5"/>
            </a:solidFill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b="1" dirty="0" smtClean="0">
                <a:solidFill>
                  <a:srgbClr val="C00000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/>
          <p:cNvSpPr/>
          <p:nvPr/>
        </p:nvSpPr>
        <p:spPr>
          <a:xfrm rot="16200000">
            <a:off x="5695242" y="6971263"/>
            <a:ext cx="78571" cy="84164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0558" y="670176"/>
            <a:ext cx="11403330" cy="14357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从采购</a:t>
            </a:r>
            <a:r>
              <a:rPr lang="zh-CN" altLang="en-US" sz="24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sz="24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电商平台</a:t>
            </a:r>
            <a:r>
              <a:rPr lang="zh-CN" altLang="en-US" sz="24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、“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框架协议</a:t>
            </a:r>
            <a:r>
              <a:rPr lang="zh-CN" altLang="en-US" sz="24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”采购</a:t>
            </a:r>
            <a:r>
              <a:rPr lang="zh-CN" altLang="en-US" sz="24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的固定资产，</a:t>
            </a:r>
            <a:endParaRPr lang="en-US" altLang="zh-CN" sz="24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无需上传附件材料</a:t>
            </a:r>
            <a:r>
              <a:rPr lang="zh-CN" altLang="en-US" sz="24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，采招办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统一办理财务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报销</a:t>
            </a:r>
            <a:endParaRPr lang="en-US" altLang="zh-CN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框架协议采购目录见</a:t>
            </a:r>
            <a:r>
              <a:rPr lang="en-US" altLang="zh-CN" sz="20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《2024</a:t>
            </a:r>
            <a:r>
              <a:rPr lang="zh-CN" altLang="en-US" sz="20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年版上海市政府集中采购目录</a:t>
            </a:r>
            <a:r>
              <a:rPr lang="en-US" altLang="zh-CN" sz="20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4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8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入库注意事项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8045" y="4846461"/>
            <a:ext cx="6033770" cy="1746250"/>
            <a:chOff x="529" y="7109"/>
            <a:chExt cx="9502" cy="275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" y="7109"/>
              <a:ext cx="9502" cy="2750"/>
            </a:xfrm>
            <a:prstGeom prst="rect">
              <a:avLst/>
            </a:prstGeom>
          </p:spPr>
        </p:pic>
        <p:sp>
          <p:nvSpPr>
            <p:cNvPr id="7" name="下箭头 6"/>
            <p:cNvSpPr/>
            <p:nvPr/>
          </p:nvSpPr>
          <p:spPr>
            <a:xfrm>
              <a:off x="4699" y="7109"/>
              <a:ext cx="559" cy="581"/>
            </a:xfrm>
            <a:prstGeom prst="downArrow">
              <a:avLst/>
            </a:prstGeom>
            <a:solidFill>
              <a:srgbClr val="5B9BD5"/>
            </a:solidFill>
          </p:spPr>
          <p:txBody>
            <a:bodyPr wrap="none">
              <a:no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b="1" dirty="0" smtClean="0">
                <a:solidFill>
                  <a:srgbClr val="0070C0"/>
                </a:solidFill>
                <a:latin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958" y="1161185"/>
            <a:ext cx="4201518" cy="28560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r="3672"/>
          <a:stretch/>
        </p:blipFill>
        <p:spPr>
          <a:xfrm>
            <a:off x="5114925" y="4017786"/>
            <a:ext cx="3248025" cy="16573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8045" y="3645736"/>
            <a:ext cx="7828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en-US" altLang="zh-CN" sz="24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未从采购接口选择建账，直接添加资产的，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上传发票和申购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</a:t>
            </a:r>
            <a:endParaRPr lang="en-US" altLang="zh-CN" sz="24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/>
          <p:cNvSpPr/>
          <p:nvPr/>
        </p:nvSpPr>
        <p:spPr>
          <a:xfrm rot="16200000">
            <a:off x="5695242" y="6971263"/>
            <a:ext cx="78571" cy="84164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入库注意事项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6086" y="650129"/>
            <a:ext cx="983170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如设备单价大于</a:t>
            </a:r>
            <a:r>
              <a:rPr lang="en-US" altLang="zh-CN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万元，需上传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验收报告，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双方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签字</a:t>
            </a: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盖章</a:t>
            </a:r>
            <a:endParaRPr lang="en-US" altLang="zh-CN" sz="28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3255"/>
          <a:stretch>
            <a:fillRect/>
          </a:stretch>
        </p:blipFill>
        <p:spPr>
          <a:xfrm>
            <a:off x="540211" y="1308435"/>
            <a:ext cx="3670282" cy="51353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601" y="1396214"/>
            <a:ext cx="3474521" cy="511296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188720" y="2208258"/>
            <a:ext cx="436880" cy="15902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315720" y="5174978"/>
            <a:ext cx="436880" cy="15902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374789" y="4116306"/>
            <a:ext cx="436880" cy="15902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006592" y="5579346"/>
            <a:ext cx="436880" cy="15902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/>
          <p:cNvSpPr/>
          <p:nvPr/>
        </p:nvSpPr>
        <p:spPr>
          <a:xfrm rot="16200000">
            <a:off x="5695242" y="6971263"/>
            <a:ext cx="78571" cy="84164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7984" y="619933"/>
            <a:ext cx="11403431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资产实物图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不能上传广告截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资产标签从</a:t>
            </a: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打印，上传贴好标签的设备照片必须清晰</a:t>
            </a:r>
            <a:endParaRPr lang="en-US" altLang="zh-CN" sz="2800" b="1" dirty="0" smtClean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入库注意事项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84" y="1509823"/>
            <a:ext cx="3729822" cy="17543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232" y="1344020"/>
            <a:ext cx="3876675" cy="2085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581" y="1217444"/>
            <a:ext cx="2340160" cy="19439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290" y="3809789"/>
            <a:ext cx="4082252" cy="26748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208" y="4028905"/>
            <a:ext cx="4775459" cy="218941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525803" y="2307496"/>
            <a:ext cx="436880" cy="15902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861650" y="2165397"/>
            <a:ext cx="436880" cy="15902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012742" y="2278641"/>
            <a:ext cx="436880" cy="15902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16" y="3809789"/>
            <a:ext cx="1461201" cy="2673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36796" y="549443"/>
            <a:ext cx="1087070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342900" lvl="0" indent="-342900" algn="just">
              <a:lnSpc>
                <a:spcPct val="150000"/>
              </a:lnSpc>
            </a:pPr>
            <a:endParaRPr lang="zh-CN" altLang="en-US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200000"/>
              </a:lnSpc>
            </a:pPr>
            <a:endParaRPr lang="en-US" altLang="zh-CN" b="1" dirty="0">
              <a:solidFill>
                <a:srgbClr val="5B9BD5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资产采购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291" y="2785880"/>
            <a:ext cx="8228930" cy="13226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291" y="4481494"/>
            <a:ext cx="8363268" cy="1461342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2968487" y="4209289"/>
            <a:ext cx="19050" cy="34142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2310575" y="5044179"/>
            <a:ext cx="1411356" cy="44777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04036" y="739608"/>
            <a:ext cx="53681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 smtClean="0">
                <a:solidFill>
                  <a:srgbClr val="5B9BD5"/>
                </a:solidFill>
                <a:latin typeface="+mn-ea"/>
              </a:rPr>
              <a:t>预算→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申购</a:t>
            </a:r>
            <a:r>
              <a:rPr lang="zh-CN" altLang="en-US" sz="2400" b="1" dirty="0" smtClean="0">
                <a:solidFill>
                  <a:srgbClr val="5B9BD5"/>
                </a:solidFill>
                <a:latin typeface="+mn-ea"/>
              </a:rPr>
              <a:t>→采购→入库→报销</a:t>
            </a:r>
            <a:endParaRPr lang="en-US" altLang="zh-CN" sz="2400" b="1" dirty="0" smtClean="0">
              <a:solidFill>
                <a:srgbClr val="5B9BD5"/>
              </a:solidFill>
              <a:latin typeface="+mn-ea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 smtClean="0">
                <a:solidFill>
                  <a:srgbClr val="5B9BD5"/>
                </a:solidFill>
                <a:latin typeface="+mn-ea"/>
              </a:rPr>
              <a:t>《</a:t>
            </a:r>
            <a:r>
              <a:rPr lang="zh-CN" altLang="en-US" sz="2400" b="1" dirty="0" smtClean="0">
                <a:solidFill>
                  <a:srgbClr val="5B9BD5"/>
                </a:solidFill>
                <a:latin typeface="+mn-ea"/>
              </a:rPr>
              <a:t>申购单</a:t>
            </a:r>
            <a:r>
              <a:rPr lang="en-US" altLang="zh-CN" sz="2400" b="1" dirty="0" smtClean="0">
                <a:solidFill>
                  <a:srgbClr val="5B9BD5"/>
                </a:solidFill>
                <a:latin typeface="+mn-ea"/>
              </a:rPr>
              <a:t>》</a:t>
            </a:r>
            <a:r>
              <a:rPr lang="zh-CN" altLang="en-US" sz="2400" b="1" dirty="0" smtClean="0">
                <a:solidFill>
                  <a:srgbClr val="5B9BD5"/>
                </a:solidFill>
                <a:latin typeface="+mn-ea"/>
              </a:rPr>
              <a:t>是财务报销的重要附件</a:t>
            </a:r>
            <a:endParaRPr lang="en-US" altLang="zh-CN" sz="2400" b="1" dirty="0" smtClean="0">
              <a:solidFill>
                <a:srgbClr val="5B9BD5"/>
              </a:solidFill>
              <a:latin typeface="+mn-ea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2400" b="1" dirty="0">
              <a:solidFill>
                <a:srgbClr val="5B9BD5"/>
              </a:solidFill>
              <a:latin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149" y="676702"/>
            <a:ext cx="5997484" cy="1425728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V="1">
            <a:off x="6255925" y="1938123"/>
            <a:ext cx="0" cy="32861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7703725" y="1935527"/>
            <a:ext cx="0" cy="32861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6779800" y="1954578"/>
            <a:ext cx="0" cy="32861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/>
          <p:cNvSpPr/>
          <p:nvPr/>
        </p:nvSpPr>
        <p:spPr>
          <a:xfrm rot="16200000">
            <a:off x="5695242" y="6971263"/>
            <a:ext cx="78571" cy="84164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9205" y="1078152"/>
            <a:ext cx="11403431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</a:t>
            </a:r>
            <a:r>
              <a:rPr lang="zh-CN" altLang="en-US" sz="2800" b="1" dirty="0" smtClean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设备标签照片同时上传时，不要弄混</a:t>
            </a:r>
            <a: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2800" b="1" dirty="0">
                <a:solidFill>
                  <a:srgbClr val="0044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800" b="1" dirty="0">
              <a:solidFill>
                <a:srgbClr val="0044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7796" y="473782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入库注意事项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6902" b="6770"/>
          <a:stretch>
            <a:fillRect/>
          </a:stretch>
        </p:blipFill>
        <p:spPr>
          <a:xfrm>
            <a:off x="2883866" y="4063638"/>
            <a:ext cx="2979290" cy="23923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3315" r="16588"/>
          <a:stretch>
            <a:fillRect/>
          </a:stretch>
        </p:blipFill>
        <p:spPr>
          <a:xfrm>
            <a:off x="5920921" y="1978303"/>
            <a:ext cx="5943600" cy="4441491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V="1">
            <a:off x="5199321" y="4893511"/>
            <a:ext cx="2052084" cy="100755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 l="-958" t="11130" r="9755"/>
          <a:stretch>
            <a:fillRect/>
          </a:stretch>
        </p:blipFill>
        <p:spPr>
          <a:xfrm>
            <a:off x="2851967" y="2041790"/>
            <a:ext cx="3019647" cy="2174147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>
            <a:off x="5199321" y="3247151"/>
            <a:ext cx="2052084" cy="381848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/>
          <a:srcRect l="7526"/>
          <a:stretch>
            <a:fillRect/>
          </a:stretch>
        </p:blipFill>
        <p:spPr>
          <a:xfrm>
            <a:off x="191386" y="2039579"/>
            <a:ext cx="2673272" cy="438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上海大学图片\xyfy-jdtp38.jpgxyfy-jdtp3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29210" y="13335"/>
            <a:ext cx="12249785" cy="43383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2854" y="4690264"/>
            <a:ext cx="4978399" cy="1016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421482" y="4690264"/>
            <a:ext cx="4978399" cy="1016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5869939" y="4508835"/>
            <a:ext cx="362857" cy="362857"/>
          </a:xfrm>
          <a:prstGeom prst="star5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37753" y="2132701"/>
            <a:ext cx="4590086" cy="1322070"/>
          </a:xfrm>
          <a:prstGeom prst="rect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谢</a:t>
            </a:r>
            <a:r>
              <a:rPr lang="en-US" altLang="zh-CN" sz="8000" b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     </a:t>
            </a:r>
            <a:r>
              <a:rPr lang="zh-CN" altLang="en-US" sz="8000" b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谢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580055" y="5449706"/>
            <a:ext cx="576102" cy="496066"/>
            <a:chOff x="2751138" y="4071938"/>
            <a:chExt cx="1558925" cy="1158875"/>
          </a:xfrm>
        </p:grpSpPr>
        <p:sp>
          <p:nvSpPr>
            <p:cNvPr id="8" name="Freeform 15"/>
            <p:cNvSpPr/>
            <p:nvPr/>
          </p:nvSpPr>
          <p:spPr bwMode="auto">
            <a:xfrm>
              <a:off x="3770313" y="4562475"/>
              <a:ext cx="539750" cy="477838"/>
            </a:xfrm>
            <a:custGeom>
              <a:avLst/>
              <a:gdLst>
                <a:gd name="T0" fmla="*/ 255 w 340"/>
                <a:gd name="T1" fmla="*/ 0 h 301"/>
                <a:gd name="T2" fmla="*/ 136 w 340"/>
                <a:gd name="T3" fmla="*/ 99 h 301"/>
                <a:gd name="T4" fmla="*/ 28 w 340"/>
                <a:gd name="T5" fmla="*/ 8 h 301"/>
                <a:gd name="T6" fmla="*/ 28 w 340"/>
                <a:gd name="T7" fmla="*/ 8 h 301"/>
                <a:gd name="T8" fmla="*/ 14 w 340"/>
                <a:gd name="T9" fmla="*/ 31 h 301"/>
                <a:gd name="T10" fmla="*/ 0 w 340"/>
                <a:gd name="T11" fmla="*/ 50 h 301"/>
                <a:gd name="T12" fmla="*/ 0 w 340"/>
                <a:gd name="T13" fmla="*/ 50 h 301"/>
                <a:gd name="T14" fmla="*/ 24 w 340"/>
                <a:gd name="T15" fmla="*/ 70 h 301"/>
                <a:gd name="T16" fmla="*/ 47 w 340"/>
                <a:gd name="T17" fmla="*/ 95 h 301"/>
                <a:gd name="T18" fmla="*/ 68 w 340"/>
                <a:gd name="T19" fmla="*/ 122 h 301"/>
                <a:gd name="T20" fmla="*/ 84 w 340"/>
                <a:gd name="T21" fmla="*/ 149 h 301"/>
                <a:gd name="T22" fmla="*/ 99 w 340"/>
                <a:gd name="T23" fmla="*/ 180 h 301"/>
                <a:gd name="T24" fmla="*/ 109 w 340"/>
                <a:gd name="T25" fmla="*/ 213 h 301"/>
                <a:gd name="T26" fmla="*/ 115 w 340"/>
                <a:gd name="T27" fmla="*/ 248 h 301"/>
                <a:gd name="T28" fmla="*/ 117 w 340"/>
                <a:gd name="T29" fmla="*/ 283 h 301"/>
                <a:gd name="T30" fmla="*/ 117 w 340"/>
                <a:gd name="T31" fmla="*/ 283 h 301"/>
                <a:gd name="T32" fmla="*/ 115 w 340"/>
                <a:gd name="T33" fmla="*/ 301 h 301"/>
                <a:gd name="T34" fmla="*/ 115 w 340"/>
                <a:gd name="T35" fmla="*/ 301 h 301"/>
                <a:gd name="T36" fmla="*/ 136 w 340"/>
                <a:gd name="T37" fmla="*/ 301 h 301"/>
                <a:gd name="T38" fmla="*/ 136 w 340"/>
                <a:gd name="T39" fmla="*/ 301 h 301"/>
                <a:gd name="T40" fmla="*/ 167 w 340"/>
                <a:gd name="T41" fmla="*/ 299 h 301"/>
                <a:gd name="T42" fmla="*/ 200 w 340"/>
                <a:gd name="T43" fmla="*/ 293 h 301"/>
                <a:gd name="T44" fmla="*/ 233 w 340"/>
                <a:gd name="T45" fmla="*/ 285 h 301"/>
                <a:gd name="T46" fmla="*/ 266 w 340"/>
                <a:gd name="T47" fmla="*/ 270 h 301"/>
                <a:gd name="T48" fmla="*/ 282 w 340"/>
                <a:gd name="T49" fmla="*/ 262 h 301"/>
                <a:gd name="T50" fmla="*/ 295 w 340"/>
                <a:gd name="T51" fmla="*/ 252 h 301"/>
                <a:gd name="T52" fmla="*/ 307 w 340"/>
                <a:gd name="T53" fmla="*/ 242 h 301"/>
                <a:gd name="T54" fmla="*/ 319 w 340"/>
                <a:gd name="T55" fmla="*/ 229 h 301"/>
                <a:gd name="T56" fmla="*/ 328 w 340"/>
                <a:gd name="T57" fmla="*/ 217 h 301"/>
                <a:gd name="T58" fmla="*/ 334 w 340"/>
                <a:gd name="T59" fmla="*/ 204 h 301"/>
                <a:gd name="T60" fmla="*/ 338 w 340"/>
                <a:gd name="T61" fmla="*/ 190 h 301"/>
                <a:gd name="T62" fmla="*/ 340 w 340"/>
                <a:gd name="T63" fmla="*/ 176 h 301"/>
                <a:gd name="T64" fmla="*/ 340 w 340"/>
                <a:gd name="T65" fmla="*/ 176 h 301"/>
                <a:gd name="T66" fmla="*/ 338 w 340"/>
                <a:gd name="T67" fmla="*/ 149 h 301"/>
                <a:gd name="T68" fmla="*/ 334 w 340"/>
                <a:gd name="T69" fmla="*/ 122 h 301"/>
                <a:gd name="T70" fmla="*/ 328 w 340"/>
                <a:gd name="T71" fmla="*/ 97 h 301"/>
                <a:gd name="T72" fmla="*/ 317 w 340"/>
                <a:gd name="T73" fmla="*/ 74 h 301"/>
                <a:gd name="T74" fmla="*/ 305 w 340"/>
                <a:gd name="T75" fmla="*/ 54 h 301"/>
                <a:gd name="T76" fmla="*/ 290 w 340"/>
                <a:gd name="T77" fmla="*/ 33 h 301"/>
                <a:gd name="T78" fmla="*/ 274 w 340"/>
                <a:gd name="T79" fmla="*/ 15 h 301"/>
                <a:gd name="T80" fmla="*/ 255 w 340"/>
                <a:gd name="T81" fmla="*/ 0 h 301"/>
                <a:gd name="T82" fmla="*/ 255 w 340"/>
                <a:gd name="T83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0" h="301">
                  <a:moveTo>
                    <a:pt x="255" y="0"/>
                  </a:moveTo>
                  <a:lnTo>
                    <a:pt x="136" y="99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14" y="31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4" y="70"/>
                  </a:lnTo>
                  <a:lnTo>
                    <a:pt x="47" y="95"/>
                  </a:lnTo>
                  <a:lnTo>
                    <a:pt x="68" y="122"/>
                  </a:lnTo>
                  <a:lnTo>
                    <a:pt x="84" y="149"/>
                  </a:lnTo>
                  <a:lnTo>
                    <a:pt x="99" y="180"/>
                  </a:lnTo>
                  <a:lnTo>
                    <a:pt x="109" y="213"/>
                  </a:lnTo>
                  <a:lnTo>
                    <a:pt x="115" y="248"/>
                  </a:lnTo>
                  <a:lnTo>
                    <a:pt x="117" y="283"/>
                  </a:lnTo>
                  <a:lnTo>
                    <a:pt x="117" y="283"/>
                  </a:lnTo>
                  <a:lnTo>
                    <a:pt x="115" y="301"/>
                  </a:lnTo>
                  <a:lnTo>
                    <a:pt x="115" y="301"/>
                  </a:lnTo>
                  <a:lnTo>
                    <a:pt x="136" y="301"/>
                  </a:lnTo>
                  <a:lnTo>
                    <a:pt x="136" y="301"/>
                  </a:lnTo>
                  <a:lnTo>
                    <a:pt x="167" y="299"/>
                  </a:lnTo>
                  <a:lnTo>
                    <a:pt x="200" y="293"/>
                  </a:lnTo>
                  <a:lnTo>
                    <a:pt x="233" y="285"/>
                  </a:lnTo>
                  <a:lnTo>
                    <a:pt x="266" y="270"/>
                  </a:lnTo>
                  <a:lnTo>
                    <a:pt x="282" y="262"/>
                  </a:lnTo>
                  <a:lnTo>
                    <a:pt x="295" y="252"/>
                  </a:lnTo>
                  <a:lnTo>
                    <a:pt x="307" y="242"/>
                  </a:lnTo>
                  <a:lnTo>
                    <a:pt x="319" y="229"/>
                  </a:lnTo>
                  <a:lnTo>
                    <a:pt x="328" y="217"/>
                  </a:lnTo>
                  <a:lnTo>
                    <a:pt x="334" y="204"/>
                  </a:lnTo>
                  <a:lnTo>
                    <a:pt x="338" y="190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38" y="149"/>
                  </a:lnTo>
                  <a:lnTo>
                    <a:pt x="334" y="122"/>
                  </a:lnTo>
                  <a:lnTo>
                    <a:pt x="328" y="97"/>
                  </a:lnTo>
                  <a:lnTo>
                    <a:pt x="317" y="74"/>
                  </a:lnTo>
                  <a:lnTo>
                    <a:pt x="305" y="54"/>
                  </a:lnTo>
                  <a:lnTo>
                    <a:pt x="290" y="33"/>
                  </a:lnTo>
                  <a:lnTo>
                    <a:pt x="274" y="15"/>
                  </a:lnTo>
                  <a:lnTo>
                    <a:pt x="255" y="0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9" name="Freeform 16"/>
            <p:cNvSpPr/>
            <p:nvPr/>
          </p:nvSpPr>
          <p:spPr bwMode="auto">
            <a:xfrm>
              <a:off x="3773488" y="4071938"/>
              <a:ext cx="441325" cy="450850"/>
            </a:xfrm>
            <a:custGeom>
              <a:avLst/>
              <a:gdLst>
                <a:gd name="T0" fmla="*/ 49 w 278"/>
                <a:gd name="T1" fmla="*/ 225 h 284"/>
                <a:gd name="T2" fmla="*/ 49 w 278"/>
                <a:gd name="T3" fmla="*/ 225 h 284"/>
                <a:gd name="T4" fmla="*/ 49 w 278"/>
                <a:gd name="T5" fmla="*/ 239 h 284"/>
                <a:gd name="T6" fmla="*/ 47 w 278"/>
                <a:gd name="T7" fmla="*/ 255 h 284"/>
                <a:gd name="T8" fmla="*/ 47 w 278"/>
                <a:gd name="T9" fmla="*/ 255 h 284"/>
                <a:gd name="T10" fmla="*/ 66 w 278"/>
                <a:gd name="T11" fmla="*/ 268 h 284"/>
                <a:gd name="T12" fmla="*/ 88 w 278"/>
                <a:gd name="T13" fmla="*/ 276 h 284"/>
                <a:gd name="T14" fmla="*/ 111 w 278"/>
                <a:gd name="T15" fmla="*/ 282 h 284"/>
                <a:gd name="T16" fmla="*/ 134 w 278"/>
                <a:gd name="T17" fmla="*/ 284 h 284"/>
                <a:gd name="T18" fmla="*/ 134 w 278"/>
                <a:gd name="T19" fmla="*/ 284 h 284"/>
                <a:gd name="T20" fmla="*/ 148 w 278"/>
                <a:gd name="T21" fmla="*/ 284 h 284"/>
                <a:gd name="T22" fmla="*/ 163 w 278"/>
                <a:gd name="T23" fmla="*/ 282 h 284"/>
                <a:gd name="T24" fmla="*/ 177 w 278"/>
                <a:gd name="T25" fmla="*/ 278 h 284"/>
                <a:gd name="T26" fmla="*/ 189 w 278"/>
                <a:gd name="T27" fmla="*/ 274 h 284"/>
                <a:gd name="T28" fmla="*/ 202 w 278"/>
                <a:gd name="T29" fmla="*/ 268 h 284"/>
                <a:gd name="T30" fmla="*/ 214 w 278"/>
                <a:gd name="T31" fmla="*/ 260 h 284"/>
                <a:gd name="T32" fmla="*/ 224 w 278"/>
                <a:gd name="T33" fmla="*/ 251 h 284"/>
                <a:gd name="T34" fmla="*/ 235 w 278"/>
                <a:gd name="T35" fmla="*/ 243 h 284"/>
                <a:gd name="T36" fmla="*/ 245 w 278"/>
                <a:gd name="T37" fmla="*/ 233 h 284"/>
                <a:gd name="T38" fmla="*/ 253 w 278"/>
                <a:gd name="T39" fmla="*/ 222 h 284"/>
                <a:gd name="T40" fmla="*/ 260 w 278"/>
                <a:gd name="T41" fmla="*/ 210 h 284"/>
                <a:gd name="T42" fmla="*/ 266 w 278"/>
                <a:gd name="T43" fmla="*/ 198 h 284"/>
                <a:gd name="T44" fmla="*/ 272 w 278"/>
                <a:gd name="T45" fmla="*/ 185 h 284"/>
                <a:gd name="T46" fmla="*/ 274 w 278"/>
                <a:gd name="T47" fmla="*/ 171 h 284"/>
                <a:gd name="T48" fmla="*/ 276 w 278"/>
                <a:gd name="T49" fmla="*/ 156 h 284"/>
                <a:gd name="T50" fmla="*/ 278 w 278"/>
                <a:gd name="T51" fmla="*/ 142 h 284"/>
                <a:gd name="T52" fmla="*/ 278 w 278"/>
                <a:gd name="T53" fmla="*/ 142 h 284"/>
                <a:gd name="T54" fmla="*/ 276 w 278"/>
                <a:gd name="T55" fmla="*/ 128 h 284"/>
                <a:gd name="T56" fmla="*/ 274 w 278"/>
                <a:gd name="T57" fmla="*/ 113 h 284"/>
                <a:gd name="T58" fmla="*/ 272 w 278"/>
                <a:gd name="T59" fmla="*/ 99 h 284"/>
                <a:gd name="T60" fmla="*/ 266 w 278"/>
                <a:gd name="T61" fmla="*/ 86 h 284"/>
                <a:gd name="T62" fmla="*/ 260 w 278"/>
                <a:gd name="T63" fmla="*/ 74 h 284"/>
                <a:gd name="T64" fmla="*/ 253 w 278"/>
                <a:gd name="T65" fmla="*/ 62 h 284"/>
                <a:gd name="T66" fmla="*/ 245 w 278"/>
                <a:gd name="T67" fmla="*/ 51 h 284"/>
                <a:gd name="T68" fmla="*/ 235 w 278"/>
                <a:gd name="T69" fmla="*/ 41 h 284"/>
                <a:gd name="T70" fmla="*/ 224 w 278"/>
                <a:gd name="T71" fmla="*/ 31 h 284"/>
                <a:gd name="T72" fmla="*/ 214 w 278"/>
                <a:gd name="T73" fmla="*/ 22 h 284"/>
                <a:gd name="T74" fmla="*/ 202 w 278"/>
                <a:gd name="T75" fmla="*/ 16 h 284"/>
                <a:gd name="T76" fmla="*/ 189 w 278"/>
                <a:gd name="T77" fmla="*/ 10 h 284"/>
                <a:gd name="T78" fmla="*/ 177 w 278"/>
                <a:gd name="T79" fmla="*/ 6 h 284"/>
                <a:gd name="T80" fmla="*/ 163 w 278"/>
                <a:gd name="T81" fmla="*/ 2 h 284"/>
                <a:gd name="T82" fmla="*/ 148 w 278"/>
                <a:gd name="T83" fmla="*/ 0 h 284"/>
                <a:gd name="T84" fmla="*/ 134 w 278"/>
                <a:gd name="T85" fmla="*/ 0 h 284"/>
                <a:gd name="T86" fmla="*/ 134 w 278"/>
                <a:gd name="T87" fmla="*/ 0 h 284"/>
                <a:gd name="T88" fmla="*/ 111 w 278"/>
                <a:gd name="T89" fmla="*/ 0 h 284"/>
                <a:gd name="T90" fmla="*/ 90 w 278"/>
                <a:gd name="T91" fmla="*/ 6 h 284"/>
                <a:gd name="T92" fmla="*/ 70 w 278"/>
                <a:gd name="T93" fmla="*/ 14 h 284"/>
                <a:gd name="T94" fmla="*/ 51 w 278"/>
                <a:gd name="T95" fmla="*/ 24 h 284"/>
                <a:gd name="T96" fmla="*/ 35 w 278"/>
                <a:gd name="T97" fmla="*/ 39 h 284"/>
                <a:gd name="T98" fmla="*/ 20 w 278"/>
                <a:gd name="T99" fmla="*/ 55 h 284"/>
                <a:gd name="T100" fmla="*/ 10 w 278"/>
                <a:gd name="T101" fmla="*/ 72 h 284"/>
                <a:gd name="T102" fmla="*/ 0 w 278"/>
                <a:gd name="T103" fmla="*/ 92 h 284"/>
                <a:gd name="T104" fmla="*/ 0 w 278"/>
                <a:gd name="T105" fmla="*/ 92 h 284"/>
                <a:gd name="T106" fmla="*/ 12 w 278"/>
                <a:gd name="T107" fmla="*/ 107 h 284"/>
                <a:gd name="T108" fmla="*/ 20 w 278"/>
                <a:gd name="T109" fmla="*/ 121 h 284"/>
                <a:gd name="T110" fmla="*/ 28 w 278"/>
                <a:gd name="T111" fmla="*/ 136 h 284"/>
                <a:gd name="T112" fmla="*/ 37 w 278"/>
                <a:gd name="T113" fmla="*/ 152 h 284"/>
                <a:gd name="T114" fmla="*/ 43 w 278"/>
                <a:gd name="T115" fmla="*/ 169 h 284"/>
                <a:gd name="T116" fmla="*/ 47 w 278"/>
                <a:gd name="T117" fmla="*/ 187 h 284"/>
                <a:gd name="T118" fmla="*/ 49 w 278"/>
                <a:gd name="T119" fmla="*/ 206 h 284"/>
                <a:gd name="T120" fmla="*/ 49 w 278"/>
                <a:gd name="T121" fmla="*/ 225 h 284"/>
                <a:gd name="T122" fmla="*/ 49 w 278"/>
                <a:gd name="T123" fmla="*/ 22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8" h="284">
                  <a:moveTo>
                    <a:pt x="49" y="225"/>
                  </a:moveTo>
                  <a:lnTo>
                    <a:pt x="49" y="225"/>
                  </a:lnTo>
                  <a:lnTo>
                    <a:pt x="49" y="239"/>
                  </a:lnTo>
                  <a:lnTo>
                    <a:pt x="47" y="255"/>
                  </a:lnTo>
                  <a:lnTo>
                    <a:pt x="47" y="255"/>
                  </a:lnTo>
                  <a:lnTo>
                    <a:pt x="66" y="268"/>
                  </a:lnTo>
                  <a:lnTo>
                    <a:pt x="88" y="276"/>
                  </a:lnTo>
                  <a:lnTo>
                    <a:pt x="111" y="282"/>
                  </a:lnTo>
                  <a:lnTo>
                    <a:pt x="134" y="284"/>
                  </a:lnTo>
                  <a:lnTo>
                    <a:pt x="134" y="284"/>
                  </a:lnTo>
                  <a:lnTo>
                    <a:pt x="148" y="284"/>
                  </a:lnTo>
                  <a:lnTo>
                    <a:pt x="163" y="282"/>
                  </a:lnTo>
                  <a:lnTo>
                    <a:pt x="177" y="278"/>
                  </a:lnTo>
                  <a:lnTo>
                    <a:pt x="189" y="274"/>
                  </a:lnTo>
                  <a:lnTo>
                    <a:pt x="202" y="268"/>
                  </a:lnTo>
                  <a:lnTo>
                    <a:pt x="214" y="260"/>
                  </a:lnTo>
                  <a:lnTo>
                    <a:pt x="224" y="251"/>
                  </a:lnTo>
                  <a:lnTo>
                    <a:pt x="235" y="243"/>
                  </a:lnTo>
                  <a:lnTo>
                    <a:pt x="245" y="233"/>
                  </a:lnTo>
                  <a:lnTo>
                    <a:pt x="253" y="222"/>
                  </a:lnTo>
                  <a:lnTo>
                    <a:pt x="260" y="210"/>
                  </a:lnTo>
                  <a:lnTo>
                    <a:pt x="266" y="198"/>
                  </a:lnTo>
                  <a:lnTo>
                    <a:pt x="272" y="185"/>
                  </a:lnTo>
                  <a:lnTo>
                    <a:pt x="274" y="171"/>
                  </a:lnTo>
                  <a:lnTo>
                    <a:pt x="276" y="156"/>
                  </a:lnTo>
                  <a:lnTo>
                    <a:pt x="278" y="142"/>
                  </a:lnTo>
                  <a:lnTo>
                    <a:pt x="278" y="142"/>
                  </a:lnTo>
                  <a:lnTo>
                    <a:pt x="276" y="128"/>
                  </a:lnTo>
                  <a:lnTo>
                    <a:pt x="274" y="113"/>
                  </a:lnTo>
                  <a:lnTo>
                    <a:pt x="272" y="99"/>
                  </a:lnTo>
                  <a:lnTo>
                    <a:pt x="266" y="86"/>
                  </a:lnTo>
                  <a:lnTo>
                    <a:pt x="260" y="74"/>
                  </a:lnTo>
                  <a:lnTo>
                    <a:pt x="253" y="62"/>
                  </a:lnTo>
                  <a:lnTo>
                    <a:pt x="245" y="51"/>
                  </a:lnTo>
                  <a:lnTo>
                    <a:pt x="235" y="41"/>
                  </a:lnTo>
                  <a:lnTo>
                    <a:pt x="224" y="31"/>
                  </a:lnTo>
                  <a:lnTo>
                    <a:pt x="214" y="22"/>
                  </a:lnTo>
                  <a:lnTo>
                    <a:pt x="202" y="16"/>
                  </a:lnTo>
                  <a:lnTo>
                    <a:pt x="189" y="10"/>
                  </a:lnTo>
                  <a:lnTo>
                    <a:pt x="177" y="6"/>
                  </a:lnTo>
                  <a:lnTo>
                    <a:pt x="163" y="2"/>
                  </a:lnTo>
                  <a:lnTo>
                    <a:pt x="148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11" y="0"/>
                  </a:lnTo>
                  <a:lnTo>
                    <a:pt x="90" y="6"/>
                  </a:lnTo>
                  <a:lnTo>
                    <a:pt x="70" y="14"/>
                  </a:lnTo>
                  <a:lnTo>
                    <a:pt x="51" y="24"/>
                  </a:lnTo>
                  <a:lnTo>
                    <a:pt x="35" y="39"/>
                  </a:lnTo>
                  <a:lnTo>
                    <a:pt x="20" y="55"/>
                  </a:lnTo>
                  <a:lnTo>
                    <a:pt x="10" y="7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2" y="107"/>
                  </a:lnTo>
                  <a:lnTo>
                    <a:pt x="20" y="121"/>
                  </a:lnTo>
                  <a:lnTo>
                    <a:pt x="28" y="136"/>
                  </a:lnTo>
                  <a:lnTo>
                    <a:pt x="37" y="152"/>
                  </a:lnTo>
                  <a:lnTo>
                    <a:pt x="43" y="169"/>
                  </a:lnTo>
                  <a:lnTo>
                    <a:pt x="47" y="187"/>
                  </a:lnTo>
                  <a:lnTo>
                    <a:pt x="49" y="206"/>
                  </a:lnTo>
                  <a:lnTo>
                    <a:pt x="49" y="225"/>
                  </a:lnTo>
                  <a:lnTo>
                    <a:pt x="49" y="22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10" name="Freeform 17"/>
            <p:cNvSpPr/>
            <p:nvPr/>
          </p:nvSpPr>
          <p:spPr bwMode="auto">
            <a:xfrm>
              <a:off x="2751138" y="4562475"/>
              <a:ext cx="542925" cy="477838"/>
            </a:xfrm>
            <a:custGeom>
              <a:avLst/>
              <a:gdLst>
                <a:gd name="T0" fmla="*/ 204 w 342"/>
                <a:gd name="T1" fmla="*/ 301 h 301"/>
                <a:gd name="T2" fmla="*/ 204 w 342"/>
                <a:gd name="T3" fmla="*/ 301 h 301"/>
                <a:gd name="T4" fmla="*/ 225 w 342"/>
                <a:gd name="T5" fmla="*/ 301 h 301"/>
                <a:gd name="T6" fmla="*/ 225 w 342"/>
                <a:gd name="T7" fmla="*/ 301 h 301"/>
                <a:gd name="T8" fmla="*/ 225 w 342"/>
                <a:gd name="T9" fmla="*/ 283 h 301"/>
                <a:gd name="T10" fmla="*/ 225 w 342"/>
                <a:gd name="T11" fmla="*/ 283 h 301"/>
                <a:gd name="T12" fmla="*/ 227 w 342"/>
                <a:gd name="T13" fmla="*/ 248 h 301"/>
                <a:gd name="T14" fmla="*/ 233 w 342"/>
                <a:gd name="T15" fmla="*/ 213 h 301"/>
                <a:gd name="T16" fmla="*/ 243 w 342"/>
                <a:gd name="T17" fmla="*/ 180 h 301"/>
                <a:gd name="T18" fmla="*/ 256 w 342"/>
                <a:gd name="T19" fmla="*/ 149 h 301"/>
                <a:gd name="T20" fmla="*/ 272 w 342"/>
                <a:gd name="T21" fmla="*/ 122 h 301"/>
                <a:gd name="T22" fmla="*/ 293 w 342"/>
                <a:gd name="T23" fmla="*/ 95 h 301"/>
                <a:gd name="T24" fmla="*/ 316 w 342"/>
                <a:gd name="T25" fmla="*/ 70 h 301"/>
                <a:gd name="T26" fmla="*/ 342 w 342"/>
                <a:gd name="T27" fmla="*/ 50 h 301"/>
                <a:gd name="T28" fmla="*/ 342 w 342"/>
                <a:gd name="T29" fmla="*/ 50 h 301"/>
                <a:gd name="T30" fmla="*/ 326 w 342"/>
                <a:gd name="T31" fmla="*/ 31 h 301"/>
                <a:gd name="T32" fmla="*/ 313 w 342"/>
                <a:gd name="T33" fmla="*/ 8 h 301"/>
                <a:gd name="T34" fmla="*/ 204 w 342"/>
                <a:gd name="T35" fmla="*/ 99 h 301"/>
                <a:gd name="T36" fmla="*/ 84 w 342"/>
                <a:gd name="T37" fmla="*/ 0 h 301"/>
                <a:gd name="T38" fmla="*/ 84 w 342"/>
                <a:gd name="T39" fmla="*/ 0 h 301"/>
                <a:gd name="T40" fmla="*/ 66 w 342"/>
                <a:gd name="T41" fmla="*/ 15 h 301"/>
                <a:gd name="T42" fmla="*/ 49 w 342"/>
                <a:gd name="T43" fmla="*/ 33 h 301"/>
                <a:gd name="T44" fmla="*/ 35 w 342"/>
                <a:gd name="T45" fmla="*/ 54 h 301"/>
                <a:gd name="T46" fmla="*/ 23 w 342"/>
                <a:gd name="T47" fmla="*/ 74 h 301"/>
                <a:gd name="T48" fmla="*/ 14 w 342"/>
                <a:gd name="T49" fmla="*/ 97 h 301"/>
                <a:gd name="T50" fmla="*/ 6 w 342"/>
                <a:gd name="T51" fmla="*/ 122 h 301"/>
                <a:gd name="T52" fmla="*/ 2 w 342"/>
                <a:gd name="T53" fmla="*/ 149 h 301"/>
                <a:gd name="T54" fmla="*/ 0 w 342"/>
                <a:gd name="T55" fmla="*/ 176 h 301"/>
                <a:gd name="T56" fmla="*/ 0 w 342"/>
                <a:gd name="T57" fmla="*/ 176 h 301"/>
                <a:gd name="T58" fmla="*/ 2 w 342"/>
                <a:gd name="T59" fmla="*/ 190 h 301"/>
                <a:gd name="T60" fmla="*/ 6 w 342"/>
                <a:gd name="T61" fmla="*/ 204 h 301"/>
                <a:gd name="T62" fmla="*/ 12 w 342"/>
                <a:gd name="T63" fmla="*/ 217 h 301"/>
                <a:gd name="T64" fmla="*/ 23 w 342"/>
                <a:gd name="T65" fmla="*/ 229 h 301"/>
                <a:gd name="T66" fmla="*/ 33 w 342"/>
                <a:gd name="T67" fmla="*/ 242 h 301"/>
                <a:gd name="T68" fmla="*/ 45 w 342"/>
                <a:gd name="T69" fmla="*/ 252 h 301"/>
                <a:gd name="T70" fmla="*/ 60 w 342"/>
                <a:gd name="T71" fmla="*/ 262 h 301"/>
                <a:gd name="T72" fmla="*/ 74 w 342"/>
                <a:gd name="T73" fmla="*/ 270 h 301"/>
                <a:gd name="T74" fmla="*/ 107 w 342"/>
                <a:gd name="T75" fmla="*/ 285 h 301"/>
                <a:gd name="T76" fmla="*/ 140 w 342"/>
                <a:gd name="T77" fmla="*/ 293 h 301"/>
                <a:gd name="T78" fmla="*/ 173 w 342"/>
                <a:gd name="T79" fmla="*/ 299 h 301"/>
                <a:gd name="T80" fmla="*/ 204 w 342"/>
                <a:gd name="T81" fmla="*/ 301 h 301"/>
                <a:gd name="T82" fmla="*/ 204 w 342"/>
                <a:gd name="T83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2" h="301">
                  <a:moveTo>
                    <a:pt x="204" y="301"/>
                  </a:moveTo>
                  <a:lnTo>
                    <a:pt x="204" y="301"/>
                  </a:lnTo>
                  <a:lnTo>
                    <a:pt x="225" y="301"/>
                  </a:lnTo>
                  <a:lnTo>
                    <a:pt x="225" y="301"/>
                  </a:lnTo>
                  <a:lnTo>
                    <a:pt x="225" y="283"/>
                  </a:lnTo>
                  <a:lnTo>
                    <a:pt x="225" y="283"/>
                  </a:lnTo>
                  <a:lnTo>
                    <a:pt x="227" y="248"/>
                  </a:lnTo>
                  <a:lnTo>
                    <a:pt x="233" y="213"/>
                  </a:lnTo>
                  <a:lnTo>
                    <a:pt x="243" y="180"/>
                  </a:lnTo>
                  <a:lnTo>
                    <a:pt x="256" y="149"/>
                  </a:lnTo>
                  <a:lnTo>
                    <a:pt x="272" y="122"/>
                  </a:lnTo>
                  <a:lnTo>
                    <a:pt x="293" y="95"/>
                  </a:lnTo>
                  <a:lnTo>
                    <a:pt x="316" y="70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26" y="31"/>
                  </a:lnTo>
                  <a:lnTo>
                    <a:pt x="313" y="8"/>
                  </a:lnTo>
                  <a:lnTo>
                    <a:pt x="204" y="99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6" y="15"/>
                  </a:lnTo>
                  <a:lnTo>
                    <a:pt x="49" y="33"/>
                  </a:lnTo>
                  <a:lnTo>
                    <a:pt x="35" y="54"/>
                  </a:lnTo>
                  <a:lnTo>
                    <a:pt x="23" y="74"/>
                  </a:lnTo>
                  <a:lnTo>
                    <a:pt x="14" y="97"/>
                  </a:lnTo>
                  <a:lnTo>
                    <a:pt x="6" y="122"/>
                  </a:lnTo>
                  <a:lnTo>
                    <a:pt x="2" y="149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2" y="190"/>
                  </a:lnTo>
                  <a:lnTo>
                    <a:pt x="6" y="204"/>
                  </a:lnTo>
                  <a:lnTo>
                    <a:pt x="12" y="217"/>
                  </a:lnTo>
                  <a:lnTo>
                    <a:pt x="23" y="229"/>
                  </a:lnTo>
                  <a:lnTo>
                    <a:pt x="33" y="242"/>
                  </a:lnTo>
                  <a:lnTo>
                    <a:pt x="45" y="252"/>
                  </a:lnTo>
                  <a:lnTo>
                    <a:pt x="60" y="262"/>
                  </a:lnTo>
                  <a:lnTo>
                    <a:pt x="74" y="270"/>
                  </a:lnTo>
                  <a:lnTo>
                    <a:pt x="107" y="285"/>
                  </a:lnTo>
                  <a:lnTo>
                    <a:pt x="140" y="293"/>
                  </a:lnTo>
                  <a:lnTo>
                    <a:pt x="173" y="299"/>
                  </a:lnTo>
                  <a:lnTo>
                    <a:pt x="204" y="301"/>
                  </a:lnTo>
                  <a:lnTo>
                    <a:pt x="204" y="301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auto">
            <a:xfrm>
              <a:off x="2849563" y="4071938"/>
              <a:ext cx="438150" cy="450850"/>
            </a:xfrm>
            <a:custGeom>
              <a:avLst/>
              <a:gdLst>
                <a:gd name="T0" fmla="*/ 142 w 276"/>
                <a:gd name="T1" fmla="*/ 284 h 284"/>
                <a:gd name="T2" fmla="*/ 142 w 276"/>
                <a:gd name="T3" fmla="*/ 284 h 284"/>
                <a:gd name="T4" fmla="*/ 167 w 276"/>
                <a:gd name="T5" fmla="*/ 282 h 284"/>
                <a:gd name="T6" fmla="*/ 190 w 276"/>
                <a:gd name="T7" fmla="*/ 276 h 284"/>
                <a:gd name="T8" fmla="*/ 210 w 276"/>
                <a:gd name="T9" fmla="*/ 268 h 284"/>
                <a:gd name="T10" fmla="*/ 229 w 276"/>
                <a:gd name="T11" fmla="*/ 255 h 284"/>
                <a:gd name="T12" fmla="*/ 229 w 276"/>
                <a:gd name="T13" fmla="*/ 255 h 284"/>
                <a:gd name="T14" fmla="*/ 229 w 276"/>
                <a:gd name="T15" fmla="*/ 239 h 284"/>
                <a:gd name="T16" fmla="*/ 227 w 276"/>
                <a:gd name="T17" fmla="*/ 225 h 284"/>
                <a:gd name="T18" fmla="*/ 227 w 276"/>
                <a:gd name="T19" fmla="*/ 225 h 284"/>
                <a:gd name="T20" fmla="*/ 229 w 276"/>
                <a:gd name="T21" fmla="*/ 206 h 284"/>
                <a:gd name="T22" fmla="*/ 231 w 276"/>
                <a:gd name="T23" fmla="*/ 187 h 284"/>
                <a:gd name="T24" fmla="*/ 235 w 276"/>
                <a:gd name="T25" fmla="*/ 169 h 284"/>
                <a:gd name="T26" fmla="*/ 241 w 276"/>
                <a:gd name="T27" fmla="*/ 152 h 284"/>
                <a:gd name="T28" fmla="*/ 247 w 276"/>
                <a:gd name="T29" fmla="*/ 136 h 284"/>
                <a:gd name="T30" fmla="*/ 256 w 276"/>
                <a:gd name="T31" fmla="*/ 121 h 284"/>
                <a:gd name="T32" fmla="*/ 266 w 276"/>
                <a:gd name="T33" fmla="*/ 107 h 284"/>
                <a:gd name="T34" fmla="*/ 276 w 276"/>
                <a:gd name="T35" fmla="*/ 92 h 284"/>
                <a:gd name="T36" fmla="*/ 276 w 276"/>
                <a:gd name="T37" fmla="*/ 92 h 284"/>
                <a:gd name="T38" fmla="*/ 268 w 276"/>
                <a:gd name="T39" fmla="*/ 72 h 284"/>
                <a:gd name="T40" fmla="*/ 256 w 276"/>
                <a:gd name="T41" fmla="*/ 55 h 284"/>
                <a:gd name="T42" fmla="*/ 241 w 276"/>
                <a:gd name="T43" fmla="*/ 39 h 284"/>
                <a:gd name="T44" fmla="*/ 225 w 276"/>
                <a:gd name="T45" fmla="*/ 24 h 284"/>
                <a:gd name="T46" fmla="*/ 206 w 276"/>
                <a:gd name="T47" fmla="*/ 14 h 284"/>
                <a:gd name="T48" fmla="*/ 185 w 276"/>
                <a:gd name="T49" fmla="*/ 6 h 284"/>
                <a:gd name="T50" fmla="*/ 165 w 276"/>
                <a:gd name="T51" fmla="*/ 0 h 284"/>
                <a:gd name="T52" fmla="*/ 142 w 276"/>
                <a:gd name="T53" fmla="*/ 0 h 284"/>
                <a:gd name="T54" fmla="*/ 142 w 276"/>
                <a:gd name="T55" fmla="*/ 0 h 284"/>
                <a:gd name="T56" fmla="*/ 128 w 276"/>
                <a:gd name="T57" fmla="*/ 0 h 284"/>
                <a:gd name="T58" fmla="*/ 113 w 276"/>
                <a:gd name="T59" fmla="*/ 2 h 284"/>
                <a:gd name="T60" fmla="*/ 99 w 276"/>
                <a:gd name="T61" fmla="*/ 6 h 284"/>
                <a:gd name="T62" fmla="*/ 86 w 276"/>
                <a:gd name="T63" fmla="*/ 10 h 284"/>
                <a:gd name="T64" fmla="*/ 74 w 276"/>
                <a:gd name="T65" fmla="*/ 16 h 284"/>
                <a:gd name="T66" fmla="*/ 62 w 276"/>
                <a:gd name="T67" fmla="*/ 22 h 284"/>
                <a:gd name="T68" fmla="*/ 51 w 276"/>
                <a:gd name="T69" fmla="*/ 31 h 284"/>
                <a:gd name="T70" fmla="*/ 41 w 276"/>
                <a:gd name="T71" fmla="*/ 41 h 284"/>
                <a:gd name="T72" fmla="*/ 31 w 276"/>
                <a:gd name="T73" fmla="*/ 51 h 284"/>
                <a:gd name="T74" fmla="*/ 22 w 276"/>
                <a:gd name="T75" fmla="*/ 62 h 284"/>
                <a:gd name="T76" fmla="*/ 16 w 276"/>
                <a:gd name="T77" fmla="*/ 74 h 284"/>
                <a:gd name="T78" fmla="*/ 10 w 276"/>
                <a:gd name="T79" fmla="*/ 86 h 284"/>
                <a:gd name="T80" fmla="*/ 6 w 276"/>
                <a:gd name="T81" fmla="*/ 99 h 284"/>
                <a:gd name="T82" fmla="*/ 2 w 276"/>
                <a:gd name="T83" fmla="*/ 113 h 284"/>
                <a:gd name="T84" fmla="*/ 0 w 276"/>
                <a:gd name="T85" fmla="*/ 128 h 284"/>
                <a:gd name="T86" fmla="*/ 0 w 276"/>
                <a:gd name="T87" fmla="*/ 142 h 284"/>
                <a:gd name="T88" fmla="*/ 0 w 276"/>
                <a:gd name="T89" fmla="*/ 142 h 284"/>
                <a:gd name="T90" fmla="*/ 0 w 276"/>
                <a:gd name="T91" fmla="*/ 156 h 284"/>
                <a:gd name="T92" fmla="*/ 2 w 276"/>
                <a:gd name="T93" fmla="*/ 171 h 284"/>
                <a:gd name="T94" fmla="*/ 6 w 276"/>
                <a:gd name="T95" fmla="*/ 185 h 284"/>
                <a:gd name="T96" fmla="*/ 10 w 276"/>
                <a:gd name="T97" fmla="*/ 198 h 284"/>
                <a:gd name="T98" fmla="*/ 16 w 276"/>
                <a:gd name="T99" fmla="*/ 210 h 284"/>
                <a:gd name="T100" fmla="*/ 22 w 276"/>
                <a:gd name="T101" fmla="*/ 222 h 284"/>
                <a:gd name="T102" fmla="*/ 31 w 276"/>
                <a:gd name="T103" fmla="*/ 233 h 284"/>
                <a:gd name="T104" fmla="*/ 41 w 276"/>
                <a:gd name="T105" fmla="*/ 243 h 284"/>
                <a:gd name="T106" fmla="*/ 51 w 276"/>
                <a:gd name="T107" fmla="*/ 251 h 284"/>
                <a:gd name="T108" fmla="*/ 62 w 276"/>
                <a:gd name="T109" fmla="*/ 260 h 284"/>
                <a:gd name="T110" fmla="*/ 74 w 276"/>
                <a:gd name="T111" fmla="*/ 268 h 284"/>
                <a:gd name="T112" fmla="*/ 86 w 276"/>
                <a:gd name="T113" fmla="*/ 274 h 284"/>
                <a:gd name="T114" fmla="*/ 99 w 276"/>
                <a:gd name="T115" fmla="*/ 278 h 284"/>
                <a:gd name="T116" fmla="*/ 113 w 276"/>
                <a:gd name="T117" fmla="*/ 282 h 284"/>
                <a:gd name="T118" fmla="*/ 128 w 276"/>
                <a:gd name="T119" fmla="*/ 284 h 284"/>
                <a:gd name="T120" fmla="*/ 142 w 276"/>
                <a:gd name="T121" fmla="*/ 284 h 284"/>
                <a:gd name="T122" fmla="*/ 142 w 276"/>
                <a:gd name="T12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" h="284">
                  <a:moveTo>
                    <a:pt x="142" y="284"/>
                  </a:moveTo>
                  <a:lnTo>
                    <a:pt x="142" y="284"/>
                  </a:lnTo>
                  <a:lnTo>
                    <a:pt x="167" y="282"/>
                  </a:lnTo>
                  <a:lnTo>
                    <a:pt x="190" y="276"/>
                  </a:lnTo>
                  <a:lnTo>
                    <a:pt x="210" y="268"/>
                  </a:lnTo>
                  <a:lnTo>
                    <a:pt x="229" y="255"/>
                  </a:lnTo>
                  <a:lnTo>
                    <a:pt x="229" y="255"/>
                  </a:lnTo>
                  <a:lnTo>
                    <a:pt x="229" y="239"/>
                  </a:lnTo>
                  <a:lnTo>
                    <a:pt x="227" y="225"/>
                  </a:lnTo>
                  <a:lnTo>
                    <a:pt x="227" y="225"/>
                  </a:lnTo>
                  <a:lnTo>
                    <a:pt x="229" y="206"/>
                  </a:lnTo>
                  <a:lnTo>
                    <a:pt x="231" y="187"/>
                  </a:lnTo>
                  <a:lnTo>
                    <a:pt x="235" y="169"/>
                  </a:lnTo>
                  <a:lnTo>
                    <a:pt x="241" y="152"/>
                  </a:lnTo>
                  <a:lnTo>
                    <a:pt x="247" y="136"/>
                  </a:lnTo>
                  <a:lnTo>
                    <a:pt x="256" y="121"/>
                  </a:lnTo>
                  <a:lnTo>
                    <a:pt x="266" y="107"/>
                  </a:lnTo>
                  <a:lnTo>
                    <a:pt x="276" y="92"/>
                  </a:lnTo>
                  <a:lnTo>
                    <a:pt x="276" y="92"/>
                  </a:lnTo>
                  <a:lnTo>
                    <a:pt x="268" y="72"/>
                  </a:lnTo>
                  <a:lnTo>
                    <a:pt x="256" y="55"/>
                  </a:lnTo>
                  <a:lnTo>
                    <a:pt x="241" y="39"/>
                  </a:lnTo>
                  <a:lnTo>
                    <a:pt x="225" y="24"/>
                  </a:lnTo>
                  <a:lnTo>
                    <a:pt x="206" y="14"/>
                  </a:lnTo>
                  <a:lnTo>
                    <a:pt x="185" y="6"/>
                  </a:lnTo>
                  <a:lnTo>
                    <a:pt x="165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8" y="0"/>
                  </a:lnTo>
                  <a:lnTo>
                    <a:pt x="113" y="2"/>
                  </a:lnTo>
                  <a:lnTo>
                    <a:pt x="99" y="6"/>
                  </a:lnTo>
                  <a:lnTo>
                    <a:pt x="86" y="10"/>
                  </a:lnTo>
                  <a:lnTo>
                    <a:pt x="74" y="16"/>
                  </a:lnTo>
                  <a:lnTo>
                    <a:pt x="62" y="22"/>
                  </a:lnTo>
                  <a:lnTo>
                    <a:pt x="51" y="31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2" y="62"/>
                  </a:lnTo>
                  <a:lnTo>
                    <a:pt x="16" y="74"/>
                  </a:lnTo>
                  <a:lnTo>
                    <a:pt x="10" y="86"/>
                  </a:lnTo>
                  <a:lnTo>
                    <a:pt x="6" y="99"/>
                  </a:lnTo>
                  <a:lnTo>
                    <a:pt x="2" y="113"/>
                  </a:lnTo>
                  <a:lnTo>
                    <a:pt x="0" y="128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56"/>
                  </a:lnTo>
                  <a:lnTo>
                    <a:pt x="2" y="171"/>
                  </a:lnTo>
                  <a:lnTo>
                    <a:pt x="6" y="185"/>
                  </a:lnTo>
                  <a:lnTo>
                    <a:pt x="10" y="198"/>
                  </a:lnTo>
                  <a:lnTo>
                    <a:pt x="16" y="210"/>
                  </a:lnTo>
                  <a:lnTo>
                    <a:pt x="22" y="222"/>
                  </a:lnTo>
                  <a:lnTo>
                    <a:pt x="31" y="233"/>
                  </a:lnTo>
                  <a:lnTo>
                    <a:pt x="41" y="243"/>
                  </a:lnTo>
                  <a:lnTo>
                    <a:pt x="51" y="251"/>
                  </a:lnTo>
                  <a:lnTo>
                    <a:pt x="62" y="260"/>
                  </a:lnTo>
                  <a:lnTo>
                    <a:pt x="74" y="268"/>
                  </a:lnTo>
                  <a:lnTo>
                    <a:pt x="86" y="274"/>
                  </a:lnTo>
                  <a:lnTo>
                    <a:pt x="99" y="278"/>
                  </a:lnTo>
                  <a:lnTo>
                    <a:pt x="113" y="282"/>
                  </a:lnTo>
                  <a:lnTo>
                    <a:pt x="128" y="284"/>
                  </a:lnTo>
                  <a:lnTo>
                    <a:pt x="142" y="284"/>
                  </a:lnTo>
                  <a:lnTo>
                    <a:pt x="142" y="284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3182938" y="4710113"/>
              <a:ext cx="698500" cy="520700"/>
            </a:xfrm>
            <a:custGeom>
              <a:avLst/>
              <a:gdLst>
                <a:gd name="T0" fmla="*/ 440 w 440"/>
                <a:gd name="T1" fmla="*/ 190 h 328"/>
                <a:gd name="T2" fmla="*/ 440 w 440"/>
                <a:gd name="T3" fmla="*/ 190 h 328"/>
                <a:gd name="T4" fmla="*/ 438 w 440"/>
                <a:gd name="T5" fmla="*/ 161 h 328"/>
                <a:gd name="T6" fmla="*/ 431 w 440"/>
                <a:gd name="T7" fmla="*/ 134 h 328"/>
                <a:gd name="T8" fmla="*/ 425 w 440"/>
                <a:gd name="T9" fmla="*/ 107 h 328"/>
                <a:gd name="T10" fmla="*/ 413 w 440"/>
                <a:gd name="T11" fmla="*/ 83 h 328"/>
                <a:gd name="T12" fmla="*/ 400 w 440"/>
                <a:gd name="T13" fmla="*/ 58 h 328"/>
                <a:gd name="T14" fmla="*/ 384 w 440"/>
                <a:gd name="T15" fmla="*/ 37 h 328"/>
                <a:gd name="T16" fmla="*/ 365 w 440"/>
                <a:gd name="T17" fmla="*/ 16 h 328"/>
                <a:gd name="T18" fmla="*/ 347 w 440"/>
                <a:gd name="T19" fmla="*/ 0 h 328"/>
                <a:gd name="T20" fmla="*/ 219 w 440"/>
                <a:gd name="T21" fmla="*/ 105 h 328"/>
                <a:gd name="T22" fmla="*/ 93 w 440"/>
                <a:gd name="T23" fmla="*/ 0 h 328"/>
                <a:gd name="T24" fmla="*/ 93 w 440"/>
                <a:gd name="T25" fmla="*/ 0 h 328"/>
                <a:gd name="T26" fmla="*/ 72 w 440"/>
                <a:gd name="T27" fmla="*/ 16 h 328"/>
                <a:gd name="T28" fmla="*/ 54 w 440"/>
                <a:gd name="T29" fmla="*/ 37 h 328"/>
                <a:gd name="T30" fmla="*/ 39 w 440"/>
                <a:gd name="T31" fmla="*/ 58 h 328"/>
                <a:gd name="T32" fmla="*/ 25 w 440"/>
                <a:gd name="T33" fmla="*/ 83 h 328"/>
                <a:gd name="T34" fmla="*/ 15 w 440"/>
                <a:gd name="T35" fmla="*/ 107 h 328"/>
                <a:gd name="T36" fmla="*/ 6 w 440"/>
                <a:gd name="T37" fmla="*/ 134 h 328"/>
                <a:gd name="T38" fmla="*/ 2 w 440"/>
                <a:gd name="T39" fmla="*/ 161 h 328"/>
                <a:gd name="T40" fmla="*/ 0 w 440"/>
                <a:gd name="T41" fmla="*/ 190 h 328"/>
                <a:gd name="T42" fmla="*/ 0 w 440"/>
                <a:gd name="T43" fmla="*/ 190 h 328"/>
                <a:gd name="T44" fmla="*/ 0 w 440"/>
                <a:gd name="T45" fmla="*/ 206 h 328"/>
                <a:gd name="T46" fmla="*/ 6 w 440"/>
                <a:gd name="T47" fmla="*/ 223 h 328"/>
                <a:gd name="T48" fmla="*/ 13 w 440"/>
                <a:gd name="T49" fmla="*/ 237 h 328"/>
                <a:gd name="T50" fmla="*/ 23 w 440"/>
                <a:gd name="T51" fmla="*/ 250 h 328"/>
                <a:gd name="T52" fmla="*/ 35 w 440"/>
                <a:gd name="T53" fmla="*/ 262 h 328"/>
                <a:gd name="T54" fmla="*/ 48 w 440"/>
                <a:gd name="T55" fmla="*/ 274 h 328"/>
                <a:gd name="T56" fmla="*/ 64 w 440"/>
                <a:gd name="T57" fmla="*/ 285 h 328"/>
                <a:gd name="T58" fmla="*/ 79 w 440"/>
                <a:gd name="T59" fmla="*/ 293 h 328"/>
                <a:gd name="T60" fmla="*/ 97 w 440"/>
                <a:gd name="T61" fmla="*/ 301 h 328"/>
                <a:gd name="T62" fmla="*/ 116 w 440"/>
                <a:gd name="T63" fmla="*/ 309 h 328"/>
                <a:gd name="T64" fmla="*/ 151 w 440"/>
                <a:gd name="T65" fmla="*/ 320 h 328"/>
                <a:gd name="T66" fmla="*/ 188 w 440"/>
                <a:gd name="T67" fmla="*/ 326 h 328"/>
                <a:gd name="T68" fmla="*/ 219 w 440"/>
                <a:gd name="T69" fmla="*/ 328 h 328"/>
                <a:gd name="T70" fmla="*/ 219 w 440"/>
                <a:gd name="T71" fmla="*/ 328 h 328"/>
                <a:gd name="T72" fmla="*/ 252 w 440"/>
                <a:gd name="T73" fmla="*/ 326 h 328"/>
                <a:gd name="T74" fmla="*/ 287 w 440"/>
                <a:gd name="T75" fmla="*/ 320 h 328"/>
                <a:gd name="T76" fmla="*/ 324 w 440"/>
                <a:gd name="T77" fmla="*/ 309 h 328"/>
                <a:gd name="T78" fmla="*/ 343 w 440"/>
                <a:gd name="T79" fmla="*/ 301 h 328"/>
                <a:gd name="T80" fmla="*/ 359 w 440"/>
                <a:gd name="T81" fmla="*/ 293 h 328"/>
                <a:gd name="T82" fmla="*/ 376 w 440"/>
                <a:gd name="T83" fmla="*/ 285 h 328"/>
                <a:gd name="T84" fmla="*/ 390 w 440"/>
                <a:gd name="T85" fmla="*/ 274 h 328"/>
                <a:gd name="T86" fmla="*/ 405 w 440"/>
                <a:gd name="T87" fmla="*/ 262 h 328"/>
                <a:gd name="T88" fmla="*/ 415 w 440"/>
                <a:gd name="T89" fmla="*/ 250 h 328"/>
                <a:gd name="T90" fmla="*/ 425 w 440"/>
                <a:gd name="T91" fmla="*/ 237 h 328"/>
                <a:gd name="T92" fmla="*/ 433 w 440"/>
                <a:gd name="T93" fmla="*/ 223 h 328"/>
                <a:gd name="T94" fmla="*/ 438 w 440"/>
                <a:gd name="T95" fmla="*/ 206 h 328"/>
                <a:gd name="T96" fmla="*/ 440 w 440"/>
                <a:gd name="T97" fmla="*/ 190 h 328"/>
                <a:gd name="T98" fmla="*/ 440 w 440"/>
                <a:gd name="T99" fmla="*/ 19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0" h="328">
                  <a:moveTo>
                    <a:pt x="440" y="190"/>
                  </a:moveTo>
                  <a:lnTo>
                    <a:pt x="440" y="190"/>
                  </a:lnTo>
                  <a:lnTo>
                    <a:pt x="438" y="161"/>
                  </a:lnTo>
                  <a:lnTo>
                    <a:pt x="431" y="134"/>
                  </a:lnTo>
                  <a:lnTo>
                    <a:pt x="425" y="107"/>
                  </a:lnTo>
                  <a:lnTo>
                    <a:pt x="413" y="83"/>
                  </a:lnTo>
                  <a:lnTo>
                    <a:pt x="400" y="58"/>
                  </a:lnTo>
                  <a:lnTo>
                    <a:pt x="384" y="37"/>
                  </a:lnTo>
                  <a:lnTo>
                    <a:pt x="365" y="16"/>
                  </a:lnTo>
                  <a:lnTo>
                    <a:pt x="347" y="0"/>
                  </a:lnTo>
                  <a:lnTo>
                    <a:pt x="219" y="105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72" y="16"/>
                  </a:lnTo>
                  <a:lnTo>
                    <a:pt x="54" y="37"/>
                  </a:lnTo>
                  <a:lnTo>
                    <a:pt x="39" y="58"/>
                  </a:lnTo>
                  <a:lnTo>
                    <a:pt x="25" y="83"/>
                  </a:lnTo>
                  <a:lnTo>
                    <a:pt x="15" y="107"/>
                  </a:lnTo>
                  <a:lnTo>
                    <a:pt x="6" y="134"/>
                  </a:lnTo>
                  <a:lnTo>
                    <a:pt x="2" y="161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6" y="223"/>
                  </a:lnTo>
                  <a:lnTo>
                    <a:pt x="13" y="237"/>
                  </a:lnTo>
                  <a:lnTo>
                    <a:pt x="23" y="250"/>
                  </a:lnTo>
                  <a:lnTo>
                    <a:pt x="35" y="262"/>
                  </a:lnTo>
                  <a:lnTo>
                    <a:pt x="48" y="274"/>
                  </a:lnTo>
                  <a:lnTo>
                    <a:pt x="64" y="285"/>
                  </a:lnTo>
                  <a:lnTo>
                    <a:pt x="79" y="293"/>
                  </a:lnTo>
                  <a:lnTo>
                    <a:pt x="97" y="301"/>
                  </a:lnTo>
                  <a:lnTo>
                    <a:pt x="116" y="309"/>
                  </a:lnTo>
                  <a:lnTo>
                    <a:pt x="151" y="320"/>
                  </a:lnTo>
                  <a:lnTo>
                    <a:pt x="188" y="326"/>
                  </a:lnTo>
                  <a:lnTo>
                    <a:pt x="219" y="328"/>
                  </a:lnTo>
                  <a:lnTo>
                    <a:pt x="219" y="328"/>
                  </a:lnTo>
                  <a:lnTo>
                    <a:pt x="252" y="326"/>
                  </a:lnTo>
                  <a:lnTo>
                    <a:pt x="287" y="320"/>
                  </a:lnTo>
                  <a:lnTo>
                    <a:pt x="324" y="309"/>
                  </a:lnTo>
                  <a:lnTo>
                    <a:pt x="343" y="301"/>
                  </a:lnTo>
                  <a:lnTo>
                    <a:pt x="359" y="293"/>
                  </a:lnTo>
                  <a:lnTo>
                    <a:pt x="376" y="285"/>
                  </a:lnTo>
                  <a:lnTo>
                    <a:pt x="390" y="274"/>
                  </a:lnTo>
                  <a:lnTo>
                    <a:pt x="405" y="262"/>
                  </a:lnTo>
                  <a:lnTo>
                    <a:pt x="415" y="250"/>
                  </a:lnTo>
                  <a:lnTo>
                    <a:pt x="425" y="237"/>
                  </a:lnTo>
                  <a:lnTo>
                    <a:pt x="433" y="223"/>
                  </a:lnTo>
                  <a:lnTo>
                    <a:pt x="438" y="206"/>
                  </a:lnTo>
                  <a:lnTo>
                    <a:pt x="440" y="190"/>
                  </a:lnTo>
                  <a:lnTo>
                    <a:pt x="440" y="190"/>
                  </a:lnTo>
                  <a:close/>
                </a:path>
              </a:pathLst>
            </a:custGeom>
            <a:solidFill>
              <a:srgbClr val="6A7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  <p:sp>
          <p:nvSpPr>
            <p:cNvPr id="13" name="Freeform 20"/>
            <p:cNvSpPr/>
            <p:nvPr/>
          </p:nvSpPr>
          <p:spPr bwMode="auto">
            <a:xfrm>
              <a:off x="3284538" y="4183063"/>
              <a:ext cx="492125" cy="487363"/>
            </a:xfrm>
            <a:custGeom>
              <a:avLst/>
              <a:gdLst>
                <a:gd name="T0" fmla="*/ 155 w 310"/>
                <a:gd name="T1" fmla="*/ 0 h 307"/>
                <a:gd name="T2" fmla="*/ 124 w 310"/>
                <a:gd name="T3" fmla="*/ 2 h 307"/>
                <a:gd name="T4" fmla="*/ 95 w 310"/>
                <a:gd name="T5" fmla="*/ 12 h 307"/>
                <a:gd name="T6" fmla="*/ 68 w 310"/>
                <a:gd name="T7" fmla="*/ 27 h 307"/>
                <a:gd name="T8" fmla="*/ 46 w 310"/>
                <a:gd name="T9" fmla="*/ 45 h 307"/>
                <a:gd name="T10" fmla="*/ 27 w 310"/>
                <a:gd name="T11" fmla="*/ 68 h 307"/>
                <a:gd name="T12" fmla="*/ 13 w 310"/>
                <a:gd name="T13" fmla="*/ 95 h 307"/>
                <a:gd name="T14" fmla="*/ 4 w 310"/>
                <a:gd name="T15" fmla="*/ 124 h 307"/>
                <a:gd name="T16" fmla="*/ 0 w 310"/>
                <a:gd name="T17" fmla="*/ 155 h 307"/>
                <a:gd name="T18" fmla="*/ 2 w 310"/>
                <a:gd name="T19" fmla="*/ 169 h 307"/>
                <a:gd name="T20" fmla="*/ 8 w 310"/>
                <a:gd name="T21" fmla="*/ 200 h 307"/>
                <a:gd name="T22" fmla="*/ 19 w 310"/>
                <a:gd name="T23" fmla="*/ 227 h 307"/>
                <a:gd name="T24" fmla="*/ 35 w 310"/>
                <a:gd name="T25" fmla="*/ 252 h 307"/>
                <a:gd name="T26" fmla="*/ 58 w 310"/>
                <a:gd name="T27" fmla="*/ 272 h 307"/>
                <a:gd name="T28" fmla="*/ 83 w 310"/>
                <a:gd name="T29" fmla="*/ 289 h 307"/>
                <a:gd name="T30" fmla="*/ 109 w 310"/>
                <a:gd name="T31" fmla="*/ 301 h 307"/>
                <a:gd name="T32" fmla="*/ 140 w 310"/>
                <a:gd name="T33" fmla="*/ 307 h 307"/>
                <a:gd name="T34" fmla="*/ 155 w 310"/>
                <a:gd name="T35" fmla="*/ 307 h 307"/>
                <a:gd name="T36" fmla="*/ 186 w 310"/>
                <a:gd name="T37" fmla="*/ 305 h 307"/>
                <a:gd name="T38" fmla="*/ 215 w 310"/>
                <a:gd name="T39" fmla="*/ 297 h 307"/>
                <a:gd name="T40" fmla="*/ 242 w 310"/>
                <a:gd name="T41" fmla="*/ 282 h 307"/>
                <a:gd name="T42" fmla="*/ 264 w 310"/>
                <a:gd name="T43" fmla="*/ 264 h 307"/>
                <a:gd name="T44" fmla="*/ 283 w 310"/>
                <a:gd name="T45" fmla="*/ 241 h 307"/>
                <a:gd name="T46" fmla="*/ 297 w 310"/>
                <a:gd name="T47" fmla="*/ 214 h 307"/>
                <a:gd name="T48" fmla="*/ 306 w 310"/>
                <a:gd name="T49" fmla="*/ 185 h 307"/>
                <a:gd name="T50" fmla="*/ 310 w 310"/>
                <a:gd name="T51" fmla="*/ 155 h 307"/>
                <a:gd name="T52" fmla="*/ 310 w 310"/>
                <a:gd name="T53" fmla="*/ 138 h 307"/>
                <a:gd name="T54" fmla="*/ 303 w 310"/>
                <a:gd name="T55" fmla="*/ 107 h 307"/>
                <a:gd name="T56" fmla="*/ 291 w 310"/>
                <a:gd name="T57" fmla="*/ 80 h 307"/>
                <a:gd name="T58" fmla="*/ 275 w 310"/>
                <a:gd name="T59" fmla="*/ 56 h 307"/>
                <a:gd name="T60" fmla="*/ 254 w 310"/>
                <a:gd name="T61" fmla="*/ 35 h 307"/>
                <a:gd name="T62" fmla="*/ 229 w 310"/>
                <a:gd name="T63" fmla="*/ 18 h 307"/>
                <a:gd name="T64" fmla="*/ 200 w 310"/>
                <a:gd name="T65" fmla="*/ 6 h 307"/>
                <a:gd name="T66" fmla="*/ 171 w 310"/>
                <a:gd name="T67" fmla="*/ 0 h 307"/>
                <a:gd name="T68" fmla="*/ 155 w 310"/>
                <a:gd name="T69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0" h="307">
                  <a:moveTo>
                    <a:pt x="155" y="0"/>
                  </a:moveTo>
                  <a:lnTo>
                    <a:pt x="155" y="0"/>
                  </a:lnTo>
                  <a:lnTo>
                    <a:pt x="140" y="0"/>
                  </a:lnTo>
                  <a:lnTo>
                    <a:pt x="124" y="2"/>
                  </a:lnTo>
                  <a:lnTo>
                    <a:pt x="109" y="6"/>
                  </a:lnTo>
                  <a:lnTo>
                    <a:pt x="95" y="12"/>
                  </a:lnTo>
                  <a:lnTo>
                    <a:pt x="83" y="18"/>
                  </a:lnTo>
                  <a:lnTo>
                    <a:pt x="68" y="27"/>
                  </a:lnTo>
                  <a:lnTo>
                    <a:pt x="58" y="35"/>
                  </a:lnTo>
                  <a:lnTo>
                    <a:pt x="46" y="45"/>
                  </a:lnTo>
                  <a:lnTo>
                    <a:pt x="35" y="56"/>
                  </a:lnTo>
                  <a:lnTo>
                    <a:pt x="27" y="68"/>
                  </a:lnTo>
                  <a:lnTo>
                    <a:pt x="19" y="80"/>
                  </a:lnTo>
                  <a:lnTo>
                    <a:pt x="13" y="95"/>
                  </a:lnTo>
                  <a:lnTo>
                    <a:pt x="8" y="107"/>
                  </a:lnTo>
                  <a:lnTo>
                    <a:pt x="4" y="124"/>
                  </a:lnTo>
                  <a:lnTo>
                    <a:pt x="2" y="138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2" y="169"/>
                  </a:lnTo>
                  <a:lnTo>
                    <a:pt x="4" y="185"/>
                  </a:lnTo>
                  <a:lnTo>
                    <a:pt x="8" y="200"/>
                  </a:lnTo>
                  <a:lnTo>
                    <a:pt x="13" y="214"/>
                  </a:lnTo>
                  <a:lnTo>
                    <a:pt x="19" y="227"/>
                  </a:lnTo>
                  <a:lnTo>
                    <a:pt x="27" y="241"/>
                  </a:lnTo>
                  <a:lnTo>
                    <a:pt x="35" y="252"/>
                  </a:lnTo>
                  <a:lnTo>
                    <a:pt x="46" y="264"/>
                  </a:lnTo>
                  <a:lnTo>
                    <a:pt x="58" y="272"/>
                  </a:lnTo>
                  <a:lnTo>
                    <a:pt x="68" y="282"/>
                  </a:lnTo>
                  <a:lnTo>
                    <a:pt x="83" y="289"/>
                  </a:lnTo>
                  <a:lnTo>
                    <a:pt x="95" y="297"/>
                  </a:lnTo>
                  <a:lnTo>
                    <a:pt x="109" y="301"/>
                  </a:lnTo>
                  <a:lnTo>
                    <a:pt x="124" y="305"/>
                  </a:lnTo>
                  <a:lnTo>
                    <a:pt x="140" y="307"/>
                  </a:lnTo>
                  <a:lnTo>
                    <a:pt x="155" y="307"/>
                  </a:lnTo>
                  <a:lnTo>
                    <a:pt x="155" y="307"/>
                  </a:lnTo>
                  <a:lnTo>
                    <a:pt x="171" y="307"/>
                  </a:lnTo>
                  <a:lnTo>
                    <a:pt x="186" y="305"/>
                  </a:lnTo>
                  <a:lnTo>
                    <a:pt x="200" y="301"/>
                  </a:lnTo>
                  <a:lnTo>
                    <a:pt x="215" y="297"/>
                  </a:lnTo>
                  <a:lnTo>
                    <a:pt x="229" y="289"/>
                  </a:lnTo>
                  <a:lnTo>
                    <a:pt x="242" y="282"/>
                  </a:lnTo>
                  <a:lnTo>
                    <a:pt x="254" y="272"/>
                  </a:lnTo>
                  <a:lnTo>
                    <a:pt x="264" y="264"/>
                  </a:lnTo>
                  <a:lnTo>
                    <a:pt x="275" y="252"/>
                  </a:lnTo>
                  <a:lnTo>
                    <a:pt x="283" y="241"/>
                  </a:lnTo>
                  <a:lnTo>
                    <a:pt x="291" y="227"/>
                  </a:lnTo>
                  <a:lnTo>
                    <a:pt x="297" y="214"/>
                  </a:lnTo>
                  <a:lnTo>
                    <a:pt x="303" y="200"/>
                  </a:lnTo>
                  <a:lnTo>
                    <a:pt x="306" y="185"/>
                  </a:lnTo>
                  <a:lnTo>
                    <a:pt x="310" y="169"/>
                  </a:lnTo>
                  <a:lnTo>
                    <a:pt x="310" y="155"/>
                  </a:lnTo>
                  <a:lnTo>
                    <a:pt x="310" y="155"/>
                  </a:lnTo>
                  <a:lnTo>
                    <a:pt x="310" y="138"/>
                  </a:lnTo>
                  <a:lnTo>
                    <a:pt x="306" y="124"/>
                  </a:lnTo>
                  <a:lnTo>
                    <a:pt x="303" y="107"/>
                  </a:lnTo>
                  <a:lnTo>
                    <a:pt x="297" y="95"/>
                  </a:lnTo>
                  <a:lnTo>
                    <a:pt x="291" y="80"/>
                  </a:lnTo>
                  <a:lnTo>
                    <a:pt x="283" y="68"/>
                  </a:lnTo>
                  <a:lnTo>
                    <a:pt x="275" y="56"/>
                  </a:lnTo>
                  <a:lnTo>
                    <a:pt x="264" y="45"/>
                  </a:lnTo>
                  <a:lnTo>
                    <a:pt x="254" y="35"/>
                  </a:lnTo>
                  <a:lnTo>
                    <a:pt x="242" y="27"/>
                  </a:lnTo>
                  <a:lnTo>
                    <a:pt x="229" y="18"/>
                  </a:lnTo>
                  <a:lnTo>
                    <a:pt x="215" y="12"/>
                  </a:lnTo>
                  <a:lnTo>
                    <a:pt x="200" y="6"/>
                  </a:lnTo>
                  <a:lnTo>
                    <a:pt x="186" y="2"/>
                  </a:lnTo>
                  <a:lnTo>
                    <a:pt x="171" y="0"/>
                  </a:lnTo>
                  <a:lnTo>
                    <a:pt x="155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6A7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B9BD5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733615" y="5313019"/>
            <a:ext cx="655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6A7173"/>
                </a:solidFill>
              </a:rPr>
              <a:t>@</a:t>
            </a:r>
            <a:endParaRPr lang="zh-CN" altLang="en-US" sz="4400" b="1" dirty="0">
              <a:solidFill>
                <a:srgbClr val="6A7173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89439" y="5528463"/>
            <a:ext cx="2677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行政楼</a:t>
            </a:r>
            <a:r>
              <a:rPr lang="en-US" altLang="zh-CN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301 66136602</a:t>
            </a:r>
          </a:p>
        </p:txBody>
      </p:sp>
      <p:sp>
        <p:nvSpPr>
          <p:cNvPr id="16" name="矩形 15"/>
          <p:cNvSpPr/>
          <p:nvPr/>
        </p:nvSpPr>
        <p:spPr>
          <a:xfrm>
            <a:off x="3395748" y="5496465"/>
            <a:ext cx="26932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国有资产管理办公室</a:t>
            </a:r>
            <a:endParaRPr lang="zh-CN" altLang="en-US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8020605" y="1875297"/>
            <a:ext cx="3465988" cy="4247317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优点：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流程更精简、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附件只传一次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归口只审一次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缺点：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建账因资产大分类选错被驳回的，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原同步的采购信息无法再次引用，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所有信息均要手工重填、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00000"/>
                </a:solidFill>
              </a:rPr>
              <a:t>资产编号也会变化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14325" y="893431"/>
            <a:ext cx="7572375" cy="5269244"/>
            <a:chOff x="314325" y="893431"/>
            <a:chExt cx="7572375" cy="5269244"/>
          </a:xfrm>
        </p:grpSpPr>
        <p:grpSp>
          <p:nvGrpSpPr>
            <p:cNvPr id="27" name="组合 26"/>
            <p:cNvGrpSpPr/>
            <p:nvPr/>
          </p:nvGrpSpPr>
          <p:grpSpPr>
            <a:xfrm>
              <a:off x="314325" y="893431"/>
              <a:ext cx="7572375" cy="5269244"/>
              <a:chOff x="381000" y="931531"/>
              <a:chExt cx="7572375" cy="5269244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4248150" y="1647825"/>
                <a:ext cx="3686175" cy="4552950"/>
              </a:xfrm>
              <a:prstGeom prst="rect">
                <a:avLst/>
              </a:prstGeom>
              <a:solidFill>
                <a:srgbClr val="F0F1FB"/>
              </a:solidFill>
            </p:spPr>
            <p:txBody>
              <a:bodyPr wrap="none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zh-CN" altLang="en-US" b="1" dirty="0" smtClean="0">
                  <a:solidFill>
                    <a:srgbClr val="C00000"/>
                  </a:solidFill>
                  <a:latin typeface="+mn-ea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61975" y="1647825"/>
                <a:ext cx="3686175" cy="4552950"/>
              </a:xfrm>
              <a:prstGeom prst="rect">
                <a:avLst/>
              </a:prstGeom>
              <a:solidFill>
                <a:srgbClr val="FBF3F2"/>
              </a:solidFill>
            </p:spPr>
            <p:txBody>
              <a:bodyPr wrap="none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zh-CN" altLang="en-US" b="1" dirty="0" smtClean="0">
                  <a:solidFill>
                    <a:srgbClr val="C00000"/>
                  </a:solidFill>
                  <a:latin typeface="+mn-ea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233392" y="3857881"/>
                <a:ext cx="2031325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FF0000"/>
                    </a:solidFill>
                  </a:rPr>
                  <a:t>归口资产部门初审</a:t>
                </a:r>
                <a:endParaRPr lang="en-US" altLang="zh-CN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1254624" y="5519844"/>
                <a:ext cx="1980029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 smtClean="0"/>
                  <a:t>打印入库单、办理报销</a:t>
                </a:r>
                <a:endParaRPr lang="zh-CN" altLang="en-US" sz="1400" dirty="0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4988173" y="3124940"/>
                <a:ext cx="226215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0012BC"/>
                    </a:solidFill>
                  </a:rPr>
                  <a:t>部门资产管理员审批</a:t>
                </a:r>
                <a:endParaRPr lang="zh-CN" altLang="en-US" b="1" dirty="0">
                  <a:solidFill>
                    <a:srgbClr val="0012BC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5085099" y="5056852"/>
                <a:ext cx="2031325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0012BC"/>
                    </a:solidFill>
                  </a:rPr>
                  <a:t>归口资产部门审批</a:t>
                </a:r>
                <a:endParaRPr lang="zh-CN" altLang="en-US" b="1" dirty="0">
                  <a:solidFill>
                    <a:srgbClr val="0012BC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233392" y="5056852"/>
                <a:ext cx="2031325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FF0000"/>
                    </a:solidFill>
                  </a:rPr>
                  <a:t>归口资产部门终审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29237" y="5444952"/>
                <a:ext cx="1980029" cy="38266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400" dirty="0" smtClean="0"/>
                  <a:t>打印入库单、办理报销</a:t>
                </a:r>
                <a:endParaRPr lang="zh-CN" altLang="en-US" sz="1400" dirty="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339283" y="4246132"/>
                <a:ext cx="89920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400" dirty="0"/>
                  <a:t>上</a:t>
                </a:r>
                <a:r>
                  <a:rPr lang="zh-CN" altLang="en-US" sz="1400" dirty="0" smtClean="0"/>
                  <a:t>传标签照片</a:t>
                </a:r>
                <a:endParaRPr lang="en-US" altLang="zh-CN" sz="1400" dirty="0" smtClean="0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381000" y="1186561"/>
                <a:ext cx="361950" cy="93631"/>
              </a:xfrm>
              <a:prstGeom prst="rect">
                <a:avLst/>
              </a:prstGeom>
            </p:spPr>
            <p:txBody>
              <a:bodyPr wrap="none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zh-CN" altLang="en-US" b="1" dirty="0" smtClean="0">
                  <a:solidFill>
                    <a:srgbClr val="C00000"/>
                  </a:solidFill>
                  <a:latin typeface="+mn-ea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61975" y="931531"/>
                <a:ext cx="3686175" cy="716294"/>
              </a:xfrm>
              <a:prstGeom prst="rect">
                <a:avLst/>
              </a:prstGeom>
              <a:solidFill>
                <a:srgbClr val="E14036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zh-CN" altLang="en-US" b="1" dirty="0" smtClean="0">
                  <a:solidFill>
                    <a:srgbClr val="C00000"/>
                  </a:solidFill>
                  <a:latin typeface="+mn-ea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4248150" y="931531"/>
                <a:ext cx="3705225" cy="716294"/>
              </a:xfrm>
              <a:prstGeom prst="rect">
                <a:avLst/>
              </a:prstGeom>
              <a:solidFill>
                <a:srgbClr val="0012BC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zh-CN" altLang="en-US" b="1" dirty="0" smtClean="0">
                  <a:solidFill>
                    <a:srgbClr val="C00000"/>
                  </a:solidFill>
                  <a:latin typeface="+mn-ea"/>
                </a:endParaRPr>
              </a:p>
            </p:txBody>
          </p:sp>
          <p:sp>
            <p:nvSpPr>
              <p:cNvPr id="25" name="六边形 24"/>
              <p:cNvSpPr/>
              <p:nvPr/>
            </p:nvSpPr>
            <p:spPr>
              <a:xfrm rot="5400000">
                <a:off x="3906332" y="915426"/>
                <a:ext cx="730647" cy="762857"/>
              </a:xfrm>
              <a:prstGeom prst="hexagon">
                <a:avLst>
                  <a:gd name="adj" fmla="val 31215"/>
                  <a:gd name="vf" fmla="val 115470"/>
                </a:avLst>
              </a:prstGeom>
              <a:solidFill>
                <a:srgbClr val="FFFFFF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zh-CN" altLang="en-US" b="1" dirty="0" smtClean="0">
                  <a:solidFill>
                    <a:srgbClr val="C00000"/>
                  </a:solidFill>
                  <a:latin typeface="+mn-ea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935024" y="1049359"/>
                <a:ext cx="641522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rgbClr val="E1403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V</a:t>
                </a:r>
                <a:r>
                  <a:rPr lang="en-US" altLang="zh-CN" sz="2800" b="1" dirty="0" smtClean="0">
                    <a:solidFill>
                      <a:srgbClr val="0012BC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</a:t>
                </a:r>
                <a:endParaRPr lang="zh-CN" altLang="en-US" sz="2800" b="1" dirty="0">
                  <a:solidFill>
                    <a:srgbClr val="0012BC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5219006" y="2045470"/>
                <a:ext cx="1800493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0012BC"/>
                    </a:solidFill>
                  </a:rPr>
                  <a:t>申请人发起申请</a:t>
                </a:r>
                <a:endParaRPr lang="zh-CN" altLang="en-US" b="1" dirty="0">
                  <a:solidFill>
                    <a:srgbClr val="0012BC"/>
                  </a:solidFill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339283" y="2045470"/>
                <a:ext cx="1800493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FF0000"/>
                    </a:solidFill>
                  </a:rPr>
                  <a:t>申请人发起申请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117975" y="3115415"/>
                <a:ext cx="226215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FF0000"/>
                    </a:solidFill>
                  </a:rPr>
                  <a:t>部门资产管理员审批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254625" y="2437823"/>
                <a:ext cx="973684" cy="523220"/>
              </a:xfrm>
              <a:prstGeom prst="rect">
                <a:avLst/>
              </a:prstGeom>
              <a:solidFill>
                <a:srgbClr val="FBF3F2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400" dirty="0"/>
                  <a:t>上</a:t>
                </a:r>
                <a:r>
                  <a:rPr lang="zh-CN" altLang="en-US" sz="1400" dirty="0" smtClean="0"/>
                  <a:t>传实物照片</a:t>
                </a:r>
                <a:endParaRPr lang="en-US" altLang="zh-CN" sz="1400" dirty="0" smtClean="0"/>
              </a:p>
            </p:txBody>
          </p:sp>
        </p:grpSp>
        <p:cxnSp>
          <p:nvCxnSpPr>
            <p:cNvPr id="31" name="直接箭头连接符 30"/>
            <p:cNvCxnSpPr/>
            <p:nvPr/>
          </p:nvCxnSpPr>
          <p:spPr>
            <a:xfrm>
              <a:off x="6017875" y="2376702"/>
              <a:ext cx="0" cy="714232"/>
            </a:xfrm>
            <a:prstGeom prst="straightConnector1">
              <a:avLst/>
            </a:prstGeom>
            <a:ln w="44450">
              <a:solidFill>
                <a:srgbClr val="0012BC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1584441" y="948284"/>
              <a:ext cx="126188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rPr>
                <a:t>旧系统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421635" y="978341"/>
              <a:ext cx="126188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rPr>
                <a:t>新系统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6034087" y="3614547"/>
              <a:ext cx="0" cy="1322103"/>
            </a:xfrm>
            <a:prstGeom prst="straightConnector1">
              <a:avLst/>
            </a:prstGeom>
            <a:ln w="44450">
              <a:solidFill>
                <a:srgbClr val="0012BC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>
              <a:off x="2172854" y="2310170"/>
              <a:ext cx="0" cy="714232"/>
            </a:xfrm>
            <a:prstGeom prst="straightConnector1">
              <a:avLst/>
            </a:prstGeom>
            <a:ln w="44450">
              <a:solidFill>
                <a:srgbClr val="FF000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2172854" y="3399022"/>
              <a:ext cx="0" cy="467760"/>
            </a:xfrm>
            <a:prstGeom prst="straightConnector1">
              <a:avLst/>
            </a:prstGeom>
            <a:ln w="44450">
              <a:solidFill>
                <a:srgbClr val="FF000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2172854" y="4222418"/>
              <a:ext cx="0" cy="714232"/>
            </a:xfrm>
            <a:prstGeom prst="straightConnector1">
              <a:avLst/>
            </a:prstGeom>
            <a:ln w="44450">
              <a:solidFill>
                <a:srgbClr val="FF000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5062563" y="4122378"/>
              <a:ext cx="9561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/>
                <a:t>上</a:t>
              </a:r>
              <a:r>
                <a:rPr lang="zh-CN" altLang="en-US" sz="1400" dirty="0" smtClean="0"/>
                <a:t>传标签照片</a:t>
              </a:r>
              <a:endParaRPr lang="en-US" altLang="zh-CN" sz="1400" dirty="0" smtClean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36796" y="549443"/>
            <a:ext cx="1087070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342900" lvl="0" indent="-342900" algn="just">
              <a:lnSpc>
                <a:spcPct val="150000"/>
              </a:lnSpc>
            </a:pPr>
            <a:endParaRPr lang="zh-CN" altLang="en-US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200000"/>
              </a:lnSpc>
            </a:pPr>
            <a:endParaRPr lang="en-US" altLang="zh-CN" b="1" dirty="0">
              <a:solidFill>
                <a:srgbClr val="5B9BD5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资产采购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6796" y="1739961"/>
            <a:ext cx="1116703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+mn-ea"/>
              </a:rPr>
              <a:t>！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区分</a:t>
            </a:r>
            <a:r>
              <a:rPr lang="zh-CN" altLang="en-US" sz="2800" b="1" dirty="0" smtClean="0">
                <a:solidFill>
                  <a:srgbClr val="C00000"/>
                </a:solidFill>
                <a:latin typeface="+mn-ea"/>
              </a:rPr>
              <a:t>！</a:t>
            </a:r>
            <a:endParaRPr lang="en-US" altLang="zh-CN" sz="2800" b="1" dirty="0" smtClean="0">
              <a:solidFill>
                <a:srgbClr val="C00000"/>
              </a:solidFill>
              <a:latin typeface="+mn-ea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600" b="1" dirty="0" smtClean="0">
                <a:solidFill>
                  <a:srgbClr val="002060"/>
                </a:solidFill>
                <a:latin typeface="+mn-ea"/>
              </a:rPr>
              <a:t>设备、家具类固定资产：</a:t>
            </a:r>
            <a:endParaRPr lang="en-US" altLang="zh-CN" sz="2600" b="1" dirty="0" smtClean="0">
              <a:solidFill>
                <a:srgbClr val="002060"/>
              </a:solidFill>
              <a:latin typeface="+mn-ea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使用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年限超过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年、单价在</a:t>
            </a:r>
            <a:r>
              <a:rPr lang="en-US" altLang="zh-CN" sz="2400" b="1" dirty="0" smtClean="0">
                <a:solidFill>
                  <a:srgbClr val="C00000"/>
                </a:solidFill>
                <a:latin typeface="+mn-ea"/>
              </a:rPr>
              <a:t>1000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元以上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，并在使用过程中基本保持原有物质形态的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资产。</a:t>
            </a:r>
            <a:endParaRPr lang="en-US" altLang="zh-CN" sz="2400" b="1" dirty="0" smtClean="0">
              <a:solidFill>
                <a:srgbClr val="C00000"/>
              </a:solidFill>
              <a:latin typeface="+mn-ea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600" b="1" dirty="0" smtClean="0">
                <a:solidFill>
                  <a:srgbClr val="002060"/>
                </a:solidFill>
                <a:latin typeface="+mn-ea"/>
              </a:rPr>
              <a:t>单价不到</a:t>
            </a:r>
            <a:r>
              <a:rPr lang="en-US" altLang="zh-CN" sz="2600" b="1" dirty="0" smtClean="0">
                <a:solidFill>
                  <a:srgbClr val="002060"/>
                </a:solidFill>
                <a:latin typeface="+mn-ea"/>
              </a:rPr>
              <a:t>1000</a:t>
            </a:r>
            <a:r>
              <a:rPr lang="zh-CN" altLang="en-US" sz="2600" b="1" dirty="0" smtClean="0">
                <a:solidFill>
                  <a:srgbClr val="002060"/>
                </a:solidFill>
                <a:latin typeface="+mn-ea"/>
              </a:rPr>
              <a:t>元、使用</a:t>
            </a:r>
            <a:r>
              <a:rPr lang="zh-CN" altLang="en-US" sz="2600" b="1" dirty="0">
                <a:solidFill>
                  <a:srgbClr val="002060"/>
                </a:solidFill>
                <a:latin typeface="+mn-ea"/>
              </a:rPr>
              <a:t>年限超过</a:t>
            </a:r>
            <a:r>
              <a:rPr lang="en-US" altLang="zh-CN" sz="2600" b="1" dirty="0">
                <a:solidFill>
                  <a:srgbClr val="002060"/>
                </a:solidFill>
                <a:latin typeface="+mn-ea"/>
              </a:rPr>
              <a:t>1</a:t>
            </a:r>
            <a:r>
              <a:rPr lang="zh-CN" altLang="en-US" sz="2600" b="1" dirty="0">
                <a:solidFill>
                  <a:srgbClr val="002060"/>
                </a:solidFill>
                <a:latin typeface="+mn-ea"/>
              </a:rPr>
              <a:t>年的</a:t>
            </a:r>
            <a:r>
              <a:rPr lang="zh-CN" altLang="en-US" sz="2600" b="1" dirty="0" smtClean="0">
                <a:solidFill>
                  <a:srgbClr val="002060"/>
                </a:solidFill>
                <a:latin typeface="+mn-ea"/>
              </a:rPr>
              <a:t>大批</a:t>
            </a:r>
            <a:r>
              <a:rPr lang="zh-CN" altLang="en-US" sz="2600" b="1" dirty="0">
                <a:solidFill>
                  <a:srgbClr val="002060"/>
                </a:solidFill>
                <a:latin typeface="+mn-ea"/>
              </a:rPr>
              <a:t>同类家具，纳入固定资产</a:t>
            </a:r>
            <a:r>
              <a:rPr lang="zh-CN" altLang="en-US" sz="2600" b="1" dirty="0" smtClean="0">
                <a:solidFill>
                  <a:srgbClr val="002060"/>
                </a:solidFill>
                <a:latin typeface="+mn-ea"/>
              </a:rPr>
              <a:t>管理：</a:t>
            </a:r>
            <a:endParaRPr lang="en-US" altLang="zh-CN" sz="2600" b="1" dirty="0" smtClean="0">
              <a:solidFill>
                <a:srgbClr val="002060"/>
              </a:solidFill>
              <a:latin typeface="+mn-ea"/>
            </a:endParaRPr>
          </a:p>
          <a:p>
            <a:pPr marL="342900" lvl="0" indent="190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单价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&lt;500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元，但一次性购置≥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5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万元的</a:t>
            </a:r>
            <a:endParaRPr lang="en-US" altLang="zh-CN" sz="2400" b="1" dirty="0">
              <a:solidFill>
                <a:srgbClr val="C00000"/>
              </a:solidFill>
              <a:latin typeface="+mn-ea"/>
            </a:endParaRPr>
          </a:p>
          <a:p>
            <a:pPr marL="342900" lvl="0" indent="190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500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元≤单价＜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1000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元，但一次性采购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20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件（含）以上</a:t>
            </a:r>
            <a:endParaRPr lang="en-US" altLang="zh-CN" sz="2400" b="1" dirty="0">
              <a:solidFill>
                <a:srgbClr val="C00000"/>
              </a:solidFill>
              <a:latin typeface="+mn-ea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600" b="1" dirty="0" smtClean="0">
                <a:solidFill>
                  <a:srgbClr val="002060"/>
                </a:solidFill>
                <a:latin typeface="+mn-ea"/>
              </a:rPr>
              <a:t>其他为材料</a:t>
            </a:r>
            <a:endParaRPr lang="en-US" altLang="zh-CN" sz="26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49" y="686227"/>
            <a:ext cx="5997484" cy="1425728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V="1">
            <a:off x="3567203" y="1916182"/>
            <a:ext cx="0" cy="372495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4072028" y="1913587"/>
            <a:ext cx="0" cy="372495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5024528" y="1913587"/>
            <a:ext cx="0" cy="372495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36796" y="549443"/>
            <a:ext cx="1087070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342900" lvl="0" indent="-342900" algn="just">
              <a:lnSpc>
                <a:spcPct val="150000"/>
              </a:lnSpc>
            </a:pPr>
            <a:endParaRPr lang="zh-CN" altLang="en-US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200000"/>
              </a:lnSpc>
            </a:pPr>
            <a:endParaRPr lang="en-US" altLang="zh-CN" b="1" dirty="0">
              <a:solidFill>
                <a:srgbClr val="5B9BD5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资产采购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04036" y="739608"/>
            <a:ext cx="8900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电商平台、框架协议</a:t>
            </a:r>
            <a:r>
              <a:rPr lang="zh-CN" altLang="en-US" sz="2400" b="1" dirty="0">
                <a:solidFill>
                  <a:srgbClr val="00447C"/>
                </a:solidFill>
                <a:latin typeface="+mn-ea"/>
              </a:rPr>
              <a:t>采购固定资产</a:t>
            </a:r>
            <a:endParaRPr lang="en-US" altLang="zh-CN" sz="2400" b="1" dirty="0">
              <a:solidFill>
                <a:srgbClr val="00447C"/>
              </a:solidFill>
              <a:latin typeface="+mn-ea"/>
            </a:endParaRPr>
          </a:p>
          <a:p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     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已实现“采购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-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入库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-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报销”一体化结算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（统一报销）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59" name="文本框 338"/>
          <p:cNvSpPr txBox="1"/>
          <p:nvPr/>
        </p:nvSpPr>
        <p:spPr>
          <a:xfrm>
            <a:off x="7722764" y="5757617"/>
            <a:ext cx="492379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采购、验收和报销全流程电子化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8320818" y="1719519"/>
            <a:ext cx="3312355" cy="3906598"/>
            <a:chOff x="7885240" y="2032041"/>
            <a:chExt cx="3312355" cy="3906598"/>
          </a:xfrm>
        </p:grpSpPr>
        <p:grpSp>
          <p:nvGrpSpPr>
            <p:cNvPr id="16" name="组合 15"/>
            <p:cNvGrpSpPr/>
            <p:nvPr/>
          </p:nvGrpSpPr>
          <p:grpSpPr>
            <a:xfrm>
              <a:off x="7973681" y="2032041"/>
              <a:ext cx="3223914" cy="3906598"/>
              <a:chOff x="244239" y="1654503"/>
              <a:chExt cx="3446463" cy="4065595"/>
            </a:xfrm>
          </p:grpSpPr>
          <p:grpSp>
            <p:nvGrpSpPr>
              <p:cNvPr id="18" name="组合 104"/>
              <p:cNvGrpSpPr/>
              <p:nvPr/>
            </p:nvGrpSpPr>
            <p:grpSpPr bwMode="auto">
              <a:xfrm>
                <a:off x="244239" y="4569161"/>
                <a:ext cx="601663" cy="1119187"/>
                <a:chOff x="1584325" y="1298575"/>
                <a:chExt cx="835025" cy="1425576"/>
              </a:xfrm>
            </p:grpSpPr>
            <p:sp>
              <p:nvSpPr>
                <p:cNvPr id="132" name="Freeform 129"/>
                <p:cNvSpPr/>
                <p:nvPr/>
              </p:nvSpPr>
              <p:spPr bwMode="auto">
                <a:xfrm>
                  <a:off x="1809750" y="1895475"/>
                  <a:ext cx="384175" cy="755650"/>
                </a:xfrm>
                <a:custGeom>
                  <a:avLst/>
                  <a:gdLst>
                    <a:gd name="T0" fmla="*/ 2147483646 w 102"/>
                    <a:gd name="T1" fmla="*/ 2147483646 h 200"/>
                    <a:gd name="T2" fmla="*/ 2147483646 w 102"/>
                    <a:gd name="T3" fmla="*/ 2147483646 h 200"/>
                    <a:gd name="T4" fmla="*/ 2147483646 w 102"/>
                    <a:gd name="T5" fmla="*/ 2147483646 h 200"/>
                    <a:gd name="T6" fmla="*/ 2147483646 w 102"/>
                    <a:gd name="T7" fmla="*/ 2147483646 h 200"/>
                    <a:gd name="T8" fmla="*/ 2147483646 w 102"/>
                    <a:gd name="T9" fmla="*/ 2147483646 h 200"/>
                    <a:gd name="T10" fmla="*/ 2147483646 w 102"/>
                    <a:gd name="T11" fmla="*/ 0 h 200"/>
                    <a:gd name="T12" fmla="*/ 2147483646 w 102"/>
                    <a:gd name="T13" fmla="*/ 2147483646 h 200"/>
                    <a:gd name="T14" fmla="*/ 2147483646 w 102"/>
                    <a:gd name="T15" fmla="*/ 2147483646 h 200"/>
                    <a:gd name="T16" fmla="*/ 2147483646 w 102"/>
                    <a:gd name="T17" fmla="*/ 2147483646 h 200"/>
                    <a:gd name="T18" fmla="*/ 2147483646 w 102"/>
                    <a:gd name="T19" fmla="*/ 2147483646 h 200"/>
                    <a:gd name="T20" fmla="*/ 2147483646 w 102"/>
                    <a:gd name="T21" fmla="*/ 2147483646 h 200"/>
                    <a:gd name="T22" fmla="*/ 0 w 102"/>
                    <a:gd name="T23" fmla="*/ 2147483646 h 200"/>
                    <a:gd name="T24" fmla="*/ 2147483646 w 102"/>
                    <a:gd name="T25" fmla="*/ 2147483646 h 200"/>
                    <a:gd name="T26" fmla="*/ 2147483646 w 102"/>
                    <a:gd name="T27" fmla="*/ 2147483646 h 200"/>
                    <a:gd name="T28" fmla="*/ 2147483646 w 102"/>
                    <a:gd name="T29" fmla="*/ 2147483646 h 200"/>
                    <a:gd name="T30" fmla="*/ 2147483646 w 102"/>
                    <a:gd name="T31" fmla="*/ 2147483646 h 200"/>
                    <a:gd name="T32" fmla="*/ 2147483646 w 102"/>
                    <a:gd name="T33" fmla="*/ 2147483646 h 200"/>
                    <a:gd name="T34" fmla="*/ 2147483646 w 102"/>
                    <a:gd name="T35" fmla="*/ 2147483646 h 200"/>
                    <a:gd name="T36" fmla="*/ 2147483646 w 102"/>
                    <a:gd name="T37" fmla="*/ 2147483646 h 200"/>
                    <a:gd name="T38" fmla="*/ 2147483646 w 102"/>
                    <a:gd name="T39" fmla="*/ 2147483646 h 2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2" h="200">
                      <a:moveTo>
                        <a:pt x="51" y="51"/>
                      </a:moveTo>
                      <a:cubicBezTo>
                        <a:pt x="50" y="51"/>
                        <a:pt x="49" y="51"/>
                        <a:pt x="49" y="51"/>
                      </a:cubicBezTo>
                      <a:cubicBezTo>
                        <a:pt x="49" y="17"/>
                        <a:pt x="49" y="17"/>
                        <a:pt x="49" y="17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50" y="14"/>
                        <a:pt x="50" y="14"/>
                        <a:pt x="50" y="14"/>
                      </a:cubicBezTo>
                      <a:cubicBezTo>
                        <a:pt x="46" y="5"/>
                        <a:pt x="40" y="0"/>
                        <a:pt x="32" y="0"/>
                      </a:cubicBezTo>
                      <a:cubicBezTo>
                        <a:pt x="25" y="0"/>
                        <a:pt x="18" y="5"/>
                        <a:pt x="14" y="14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5" y="17"/>
                        <a:pt x="15" y="17"/>
                        <a:pt x="15" y="17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cubicBezTo>
                        <a:pt x="11" y="60"/>
                        <a:pt x="6" y="63"/>
                        <a:pt x="3" y="66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15" y="69"/>
                        <a:pt x="15" y="69"/>
                        <a:pt x="15" y="69"/>
                      </a:cubicBezTo>
                      <a:cubicBezTo>
                        <a:pt x="15" y="69"/>
                        <a:pt x="15" y="69"/>
                        <a:pt x="15" y="69"/>
                      </a:cubicBezTo>
                      <a:cubicBezTo>
                        <a:pt x="5" y="69"/>
                        <a:pt x="5" y="69"/>
                        <a:pt x="5" y="69"/>
                      </a:cubicBezTo>
                      <a:cubicBezTo>
                        <a:pt x="5" y="200"/>
                        <a:pt x="5" y="200"/>
                        <a:pt x="5" y="200"/>
                      </a:cubicBezTo>
                      <a:cubicBezTo>
                        <a:pt x="96" y="200"/>
                        <a:pt x="96" y="200"/>
                        <a:pt x="96" y="200"/>
                      </a:cubicBezTo>
                      <a:cubicBezTo>
                        <a:pt x="96" y="69"/>
                        <a:pt x="96" y="69"/>
                        <a:pt x="96" y="69"/>
                      </a:cubicBezTo>
                      <a:cubicBezTo>
                        <a:pt x="102" y="69"/>
                        <a:pt x="102" y="69"/>
                        <a:pt x="102" y="69"/>
                      </a:cubicBezTo>
                      <a:cubicBezTo>
                        <a:pt x="98" y="55"/>
                        <a:pt x="71" y="51"/>
                        <a:pt x="51" y="51"/>
                      </a:cubicBezTo>
                      <a:close/>
                    </a:path>
                  </a:pathLst>
                </a:custGeom>
                <a:solidFill>
                  <a:srgbClr val="5C4E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3" name="Freeform 130"/>
                <p:cNvSpPr/>
                <p:nvPr/>
              </p:nvSpPr>
              <p:spPr bwMode="auto">
                <a:xfrm>
                  <a:off x="2378075" y="1944688"/>
                  <a:ext cx="0" cy="4763"/>
                </a:xfrm>
                <a:custGeom>
                  <a:avLst/>
                  <a:gdLst>
                    <a:gd name="T0" fmla="*/ 0 h 1"/>
                    <a:gd name="T1" fmla="*/ 2147483646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EAF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4" name="Freeform 132"/>
                <p:cNvSpPr/>
                <p:nvPr/>
              </p:nvSpPr>
              <p:spPr bwMode="auto">
                <a:xfrm>
                  <a:off x="2046288" y="1298575"/>
                  <a:ext cx="306388" cy="1157288"/>
                </a:xfrm>
                <a:custGeom>
                  <a:avLst/>
                  <a:gdLst>
                    <a:gd name="T0" fmla="*/ 2147483646 w 193"/>
                    <a:gd name="T1" fmla="*/ 2147483646 h 729"/>
                    <a:gd name="T2" fmla="*/ 2147483646 w 193"/>
                    <a:gd name="T3" fmla="*/ 2147483646 h 729"/>
                    <a:gd name="T4" fmla="*/ 2147483646 w 193"/>
                    <a:gd name="T5" fmla="*/ 2147483646 h 729"/>
                    <a:gd name="T6" fmla="*/ 2147483646 w 193"/>
                    <a:gd name="T7" fmla="*/ 2147483646 h 729"/>
                    <a:gd name="T8" fmla="*/ 2147483646 w 193"/>
                    <a:gd name="T9" fmla="*/ 2147483646 h 729"/>
                    <a:gd name="T10" fmla="*/ 2147483646 w 193"/>
                    <a:gd name="T11" fmla="*/ 2147483646 h 729"/>
                    <a:gd name="T12" fmla="*/ 2147483646 w 193"/>
                    <a:gd name="T13" fmla="*/ 2147483646 h 729"/>
                    <a:gd name="T14" fmla="*/ 2147483646 w 193"/>
                    <a:gd name="T15" fmla="*/ 2147483646 h 729"/>
                    <a:gd name="T16" fmla="*/ 2147483646 w 193"/>
                    <a:gd name="T17" fmla="*/ 2147483646 h 729"/>
                    <a:gd name="T18" fmla="*/ 2147483646 w 193"/>
                    <a:gd name="T19" fmla="*/ 0 h 729"/>
                    <a:gd name="T20" fmla="*/ 2147483646 w 193"/>
                    <a:gd name="T21" fmla="*/ 0 h 729"/>
                    <a:gd name="T22" fmla="*/ 2147483646 w 193"/>
                    <a:gd name="T23" fmla="*/ 2147483646 h 729"/>
                    <a:gd name="T24" fmla="*/ 2147483646 w 193"/>
                    <a:gd name="T25" fmla="*/ 2147483646 h 729"/>
                    <a:gd name="T26" fmla="*/ 2147483646 w 193"/>
                    <a:gd name="T27" fmla="*/ 2147483646 h 729"/>
                    <a:gd name="T28" fmla="*/ 2147483646 w 193"/>
                    <a:gd name="T29" fmla="*/ 2147483646 h 729"/>
                    <a:gd name="T30" fmla="*/ 2147483646 w 193"/>
                    <a:gd name="T31" fmla="*/ 2147483646 h 729"/>
                    <a:gd name="T32" fmla="*/ 0 w 193"/>
                    <a:gd name="T33" fmla="*/ 2147483646 h 729"/>
                    <a:gd name="T34" fmla="*/ 0 w 193"/>
                    <a:gd name="T35" fmla="*/ 2147483646 h 729"/>
                    <a:gd name="T36" fmla="*/ 2147483646 w 193"/>
                    <a:gd name="T37" fmla="*/ 2147483646 h 729"/>
                    <a:gd name="T38" fmla="*/ 2147483646 w 193"/>
                    <a:gd name="T39" fmla="*/ 2147483646 h 729"/>
                    <a:gd name="T40" fmla="*/ 2147483646 w 193"/>
                    <a:gd name="T41" fmla="*/ 2147483646 h 72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93" h="729">
                      <a:moveTo>
                        <a:pt x="178" y="212"/>
                      </a:moveTo>
                      <a:lnTo>
                        <a:pt x="178" y="136"/>
                      </a:lnTo>
                      <a:lnTo>
                        <a:pt x="143" y="136"/>
                      </a:lnTo>
                      <a:lnTo>
                        <a:pt x="143" y="64"/>
                      </a:lnTo>
                      <a:lnTo>
                        <a:pt x="110" y="64"/>
                      </a:lnTo>
                      <a:lnTo>
                        <a:pt x="110" y="17"/>
                      </a:lnTo>
                      <a:lnTo>
                        <a:pt x="105" y="17"/>
                      </a:lnTo>
                      <a:lnTo>
                        <a:pt x="105" y="64"/>
                      </a:lnTo>
                      <a:lnTo>
                        <a:pt x="98" y="64"/>
                      </a:lnTo>
                      <a:lnTo>
                        <a:pt x="98" y="0"/>
                      </a:lnTo>
                      <a:lnTo>
                        <a:pt x="86" y="0"/>
                      </a:lnTo>
                      <a:lnTo>
                        <a:pt x="86" y="64"/>
                      </a:lnTo>
                      <a:lnTo>
                        <a:pt x="53" y="64"/>
                      </a:lnTo>
                      <a:lnTo>
                        <a:pt x="53" y="136"/>
                      </a:lnTo>
                      <a:lnTo>
                        <a:pt x="17" y="136"/>
                      </a:lnTo>
                      <a:lnTo>
                        <a:pt x="17" y="212"/>
                      </a:lnTo>
                      <a:lnTo>
                        <a:pt x="0" y="212"/>
                      </a:lnTo>
                      <a:lnTo>
                        <a:pt x="0" y="729"/>
                      </a:lnTo>
                      <a:lnTo>
                        <a:pt x="193" y="729"/>
                      </a:lnTo>
                      <a:lnTo>
                        <a:pt x="193" y="212"/>
                      </a:lnTo>
                      <a:lnTo>
                        <a:pt x="178" y="212"/>
                      </a:lnTo>
                      <a:close/>
                    </a:path>
                  </a:pathLst>
                </a:custGeom>
                <a:solidFill>
                  <a:srgbClr val="746A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5" name="Freeform 135"/>
                <p:cNvSpPr/>
                <p:nvPr/>
              </p:nvSpPr>
              <p:spPr bwMode="auto">
                <a:xfrm>
                  <a:off x="2419350" y="2012950"/>
                  <a:ext cx="0" cy="3175"/>
                </a:xfrm>
                <a:custGeom>
                  <a:avLst/>
                  <a:gdLst>
                    <a:gd name="T0" fmla="*/ 0 h 1"/>
                    <a:gd name="T1" fmla="*/ 0 h 1"/>
                    <a:gd name="T2" fmla="*/ 2147483646 h 1"/>
                    <a:gd name="T3" fmla="*/ 0 h 1"/>
                    <a:gd name="T4" fmla="*/ 0 60000 65536"/>
                    <a:gd name="T5" fmla="*/ 0 60000 65536"/>
                    <a:gd name="T6" fmla="*/ 0 60000 65536"/>
                    <a:gd name="T7" fmla="*/ 0 60000 65536"/>
                  </a:gdLst>
                  <a:ahLst/>
                  <a:cxnLst>
                    <a:cxn ang="T4">
                      <a:pos x="0" y="T0"/>
                    </a:cxn>
                    <a:cxn ang="T5">
                      <a:pos x="0" y="T1"/>
                    </a:cxn>
                    <a:cxn ang="T6">
                      <a:pos x="0" y="T2"/>
                    </a:cxn>
                    <a:cxn ang="T7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29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6" name="Freeform 136"/>
                <p:cNvSpPr/>
                <p:nvPr/>
              </p:nvSpPr>
              <p:spPr bwMode="auto">
                <a:xfrm>
                  <a:off x="2171700" y="1971675"/>
                  <a:ext cx="247650" cy="747713"/>
                </a:xfrm>
                <a:custGeom>
                  <a:avLst/>
                  <a:gdLst>
                    <a:gd name="T0" fmla="*/ 2147483646 w 66"/>
                    <a:gd name="T1" fmla="*/ 2147483646 h 198"/>
                    <a:gd name="T2" fmla="*/ 2147483646 w 66"/>
                    <a:gd name="T3" fmla="*/ 2147483646 h 198"/>
                    <a:gd name="T4" fmla="*/ 2147483646 w 66"/>
                    <a:gd name="T5" fmla="*/ 2147483646 h 198"/>
                    <a:gd name="T6" fmla="*/ 2147483646 w 66"/>
                    <a:gd name="T7" fmla="*/ 0 h 198"/>
                    <a:gd name="T8" fmla="*/ 2147483646 w 66"/>
                    <a:gd name="T9" fmla="*/ 2147483646 h 198"/>
                    <a:gd name="T10" fmla="*/ 2147483646 w 66"/>
                    <a:gd name="T11" fmla="*/ 2147483646 h 198"/>
                    <a:gd name="T12" fmla="*/ 2147483646 w 66"/>
                    <a:gd name="T13" fmla="*/ 2147483646 h 198"/>
                    <a:gd name="T14" fmla="*/ 2147483646 w 66"/>
                    <a:gd name="T15" fmla="*/ 2147483646 h 198"/>
                    <a:gd name="T16" fmla="*/ 2147483646 w 66"/>
                    <a:gd name="T17" fmla="*/ 2147483646 h 198"/>
                    <a:gd name="T18" fmla="*/ 2147483646 w 66"/>
                    <a:gd name="T19" fmla="*/ 2147483646 h 198"/>
                    <a:gd name="T20" fmla="*/ 2147483646 w 66"/>
                    <a:gd name="T21" fmla="*/ 2147483646 h 198"/>
                    <a:gd name="T22" fmla="*/ 2147483646 w 66"/>
                    <a:gd name="T23" fmla="*/ 2147483646 h 198"/>
                    <a:gd name="T24" fmla="*/ 2147483646 w 66"/>
                    <a:gd name="T25" fmla="*/ 2147483646 h 198"/>
                    <a:gd name="T26" fmla="*/ 2147483646 w 66"/>
                    <a:gd name="T27" fmla="*/ 2147483646 h 198"/>
                    <a:gd name="T28" fmla="*/ 2147483646 w 66"/>
                    <a:gd name="T29" fmla="*/ 2147483646 h 198"/>
                    <a:gd name="T30" fmla="*/ 0 w 66"/>
                    <a:gd name="T31" fmla="*/ 2147483646 h 198"/>
                    <a:gd name="T32" fmla="*/ 0 w 66"/>
                    <a:gd name="T33" fmla="*/ 2147483646 h 198"/>
                    <a:gd name="T34" fmla="*/ 2147483646 w 66"/>
                    <a:gd name="T35" fmla="*/ 2147483646 h 198"/>
                    <a:gd name="T36" fmla="*/ 2147483646 w 66"/>
                    <a:gd name="T37" fmla="*/ 2147483646 h 198"/>
                    <a:gd name="T38" fmla="*/ 2147483646 w 66"/>
                    <a:gd name="T39" fmla="*/ 2147483646 h 198"/>
                    <a:gd name="T40" fmla="*/ 2147483646 w 66"/>
                    <a:gd name="T41" fmla="*/ 2147483646 h 198"/>
                    <a:gd name="T42" fmla="*/ 2147483646 w 66"/>
                    <a:gd name="T43" fmla="*/ 2147483646 h 198"/>
                    <a:gd name="T44" fmla="*/ 2147483646 w 66"/>
                    <a:gd name="T45" fmla="*/ 2147483646 h 198"/>
                    <a:gd name="T46" fmla="*/ 2147483646 w 66"/>
                    <a:gd name="T47" fmla="*/ 2147483646 h 19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66" h="198">
                      <a:moveTo>
                        <a:pt x="65" y="12"/>
                      </a:moveTo>
                      <a:cubicBezTo>
                        <a:pt x="65" y="11"/>
                        <a:pt x="65" y="11"/>
                        <a:pt x="65" y="11"/>
                      </a:cubicBezTo>
                      <a:cubicBezTo>
                        <a:pt x="65" y="11"/>
                        <a:pt x="65" y="11"/>
                        <a:pt x="65" y="11"/>
                      </a:cubicBezTo>
                      <a:cubicBezTo>
                        <a:pt x="59" y="5"/>
                        <a:pt x="51" y="0"/>
                        <a:pt x="42" y="0"/>
                      </a:cubicBezTo>
                      <a:cubicBezTo>
                        <a:pt x="33" y="0"/>
                        <a:pt x="25" y="5"/>
                        <a:pt x="20" y="11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9" y="12"/>
                        <a:pt x="19" y="12"/>
                        <a:pt x="19" y="12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6" y="40"/>
                        <a:pt x="13" y="39"/>
                        <a:pt x="9" y="39"/>
                      </a:cubicBezTo>
                      <a:cubicBezTo>
                        <a:pt x="6" y="39"/>
                        <a:pt x="3" y="40"/>
                        <a:pt x="1" y="43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9" y="198"/>
                        <a:pt x="9" y="198"/>
                        <a:pt x="9" y="198"/>
                      </a:cubicBezTo>
                      <a:cubicBezTo>
                        <a:pt x="19" y="198"/>
                        <a:pt x="19" y="198"/>
                        <a:pt x="19" y="198"/>
                      </a:cubicBezTo>
                      <a:cubicBezTo>
                        <a:pt x="46" y="198"/>
                        <a:pt x="46" y="198"/>
                        <a:pt x="46" y="198"/>
                      </a:cubicBezTo>
                      <a:cubicBezTo>
                        <a:pt x="65" y="198"/>
                        <a:pt x="65" y="198"/>
                        <a:pt x="65" y="198"/>
                      </a:cubicBezTo>
                      <a:cubicBezTo>
                        <a:pt x="65" y="12"/>
                        <a:pt x="65" y="12"/>
                        <a:pt x="65" y="12"/>
                      </a:cubicBezTo>
                      <a:cubicBezTo>
                        <a:pt x="66" y="12"/>
                        <a:pt x="66" y="12"/>
                        <a:pt x="66" y="12"/>
                      </a:cubicBezTo>
                      <a:cubicBezTo>
                        <a:pt x="66" y="12"/>
                        <a:pt x="65" y="12"/>
                        <a:pt x="65" y="12"/>
                      </a:cubicBezTo>
                      <a:close/>
                    </a:path>
                  </a:pathLst>
                </a:custGeom>
                <a:solidFill>
                  <a:srgbClr val="5C4E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7" name="Freeform 148"/>
                <p:cNvSpPr/>
                <p:nvPr/>
              </p:nvSpPr>
              <p:spPr bwMode="auto">
                <a:xfrm>
                  <a:off x="1719263" y="1597025"/>
                  <a:ext cx="169863" cy="1122363"/>
                </a:xfrm>
                <a:custGeom>
                  <a:avLst/>
                  <a:gdLst>
                    <a:gd name="T0" fmla="*/ 2147483646 w 107"/>
                    <a:gd name="T1" fmla="*/ 2147483646 h 707"/>
                    <a:gd name="T2" fmla="*/ 2147483646 w 107"/>
                    <a:gd name="T3" fmla="*/ 2147483646 h 707"/>
                    <a:gd name="T4" fmla="*/ 2147483646 w 107"/>
                    <a:gd name="T5" fmla="*/ 2147483646 h 707"/>
                    <a:gd name="T6" fmla="*/ 2147483646 w 107"/>
                    <a:gd name="T7" fmla="*/ 2147483646 h 707"/>
                    <a:gd name="T8" fmla="*/ 2147483646 w 107"/>
                    <a:gd name="T9" fmla="*/ 2147483646 h 707"/>
                    <a:gd name="T10" fmla="*/ 2147483646 w 107"/>
                    <a:gd name="T11" fmla="*/ 2147483646 h 707"/>
                    <a:gd name="T12" fmla="*/ 2147483646 w 107"/>
                    <a:gd name="T13" fmla="*/ 0 h 707"/>
                    <a:gd name="T14" fmla="*/ 2147483646 w 107"/>
                    <a:gd name="T15" fmla="*/ 0 h 707"/>
                    <a:gd name="T16" fmla="*/ 2147483646 w 107"/>
                    <a:gd name="T17" fmla="*/ 2147483646 h 707"/>
                    <a:gd name="T18" fmla="*/ 0 w 107"/>
                    <a:gd name="T19" fmla="*/ 2147483646 h 707"/>
                    <a:gd name="T20" fmla="*/ 0 w 107"/>
                    <a:gd name="T21" fmla="*/ 2147483646 h 707"/>
                    <a:gd name="T22" fmla="*/ 2147483646 w 107"/>
                    <a:gd name="T23" fmla="*/ 2147483646 h 707"/>
                    <a:gd name="T24" fmla="*/ 2147483646 w 107"/>
                    <a:gd name="T25" fmla="*/ 2147483646 h 707"/>
                    <a:gd name="T26" fmla="*/ 2147483646 w 107"/>
                    <a:gd name="T27" fmla="*/ 2147483646 h 707"/>
                    <a:gd name="T28" fmla="*/ 2147483646 w 107"/>
                    <a:gd name="T29" fmla="*/ 2147483646 h 707"/>
                    <a:gd name="T30" fmla="*/ 2147483646 w 107"/>
                    <a:gd name="T31" fmla="*/ 2147483646 h 7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7" h="707">
                      <a:moveTo>
                        <a:pt x="85" y="183"/>
                      </a:moveTo>
                      <a:lnTo>
                        <a:pt x="85" y="29"/>
                      </a:lnTo>
                      <a:lnTo>
                        <a:pt x="55" y="29"/>
                      </a:lnTo>
                      <a:lnTo>
                        <a:pt x="55" y="64"/>
                      </a:lnTo>
                      <a:lnTo>
                        <a:pt x="24" y="64"/>
                      </a:lnTo>
                      <a:lnTo>
                        <a:pt x="24" y="0"/>
                      </a:lnTo>
                      <a:lnTo>
                        <a:pt x="21" y="0"/>
                      </a:lnTo>
                      <a:lnTo>
                        <a:pt x="21" y="64"/>
                      </a:lnTo>
                      <a:lnTo>
                        <a:pt x="0" y="64"/>
                      </a:lnTo>
                      <a:lnTo>
                        <a:pt x="0" y="238"/>
                      </a:lnTo>
                      <a:lnTo>
                        <a:pt x="43" y="238"/>
                      </a:lnTo>
                      <a:lnTo>
                        <a:pt x="43" y="707"/>
                      </a:lnTo>
                      <a:lnTo>
                        <a:pt x="107" y="707"/>
                      </a:lnTo>
                      <a:lnTo>
                        <a:pt x="107" y="183"/>
                      </a:lnTo>
                      <a:lnTo>
                        <a:pt x="85" y="183"/>
                      </a:lnTo>
                      <a:close/>
                    </a:path>
                  </a:pathLst>
                </a:custGeom>
                <a:solidFill>
                  <a:srgbClr val="746A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8" name="Freeform 149"/>
                <p:cNvSpPr/>
                <p:nvPr/>
              </p:nvSpPr>
              <p:spPr bwMode="auto">
                <a:xfrm>
                  <a:off x="1806575" y="1608138"/>
                  <a:ext cx="47625" cy="34925"/>
                </a:xfrm>
                <a:custGeom>
                  <a:avLst/>
                  <a:gdLst>
                    <a:gd name="T0" fmla="*/ 0 w 30"/>
                    <a:gd name="T1" fmla="*/ 2147483646 h 22"/>
                    <a:gd name="T2" fmla="*/ 2147483646 w 30"/>
                    <a:gd name="T3" fmla="*/ 2147483646 h 22"/>
                    <a:gd name="T4" fmla="*/ 2147483646 w 30"/>
                    <a:gd name="T5" fmla="*/ 0 h 22"/>
                    <a:gd name="T6" fmla="*/ 0 w 30"/>
                    <a:gd name="T7" fmla="*/ 2147483646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22">
                      <a:moveTo>
                        <a:pt x="0" y="22"/>
                      </a:moveTo>
                      <a:lnTo>
                        <a:pt x="30" y="22"/>
                      </a:lnTo>
                      <a:lnTo>
                        <a:pt x="16" y="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746A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9" name="Freeform 150"/>
                <p:cNvSpPr/>
                <p:nvPr/>
              </p:nvSpPr>
              <p:spPr bwMode="auto">
                <a:xfrm>
                  <a:off x="1584325" y="1589088"/>
                  <a:ext cx="203200" cy="1130300"/>
                </a:xfrm>
                <a:custGeom>
                  <a:avLst/>
                  <a:gdLst>
                    <a:gd name="T0" fmla="*/ 2147483646 w 128"/>
                    <a:gd name="T1" fmla="*/ 2147483646 h 712"/>
                    <a:gd name="T2" fmla="*/ 2147483646 w 128"/>
                    <a:gd name="T3" fmla="*/ 2147483646 h 712"/>
                    <a:gd name="T4" fmla="*/ 2147483646 w 128"/>
                    <a:gd name="T5" fmla="*/ 2147483646 h 712"/>
                    <a:gd name="T6" fmla="*/ 2147483646 w 128"/>
                    <a:gd name="T7" fmla="*/ 2147483646 h 712"/>
                    <a:gd name="T8" fmla="*/ 2147483646 w 128"/>
                    <a:gd name="T9" fmla="*/ 2147483646 h 712"/>
                    <a:gd name="T10" fmla="*/ 2147483646 w 128"/>
                    <a:gd name="T11" fmla="*/ 0 h 712"/>
                    <a:gd name="T12" fmla="*/ 2147483646 w 128"/>
                    <a:gd name="T13" fmla="*/ 0 h 712"/>
                    <a:gd name="T14" fmla="*/ 2147483646 w 128"/>
                    <a:gd name="T15" fmla="*/ 2147483646 h 712"/>
                    <a:gd name="T16" fmla="*/ 2147483646 w 128"/>
                    <a:gd name="T17" fmla="*/ 2147483646 h 712"/>
                    <a:gd name="T18" fmla="*/ 2147483646 w 128"/>
                    <a:gd name="T19" fmla="*/ 2147483646 h 712"/>
                    <a:gd name="T20" fmla="*/ 0 w 128"/>
                    <a:gd name="T21" fmla="*/ 2147483646 h 712"/>
                    <a:gd name="T22" fmla="*/ 0 w 128"/>
                    <a:gd name="T23" fmla="*/ 2147483646 h 712"/>
                    <a:gd name="T24" fmla="*/ 2147483646 w 128"/>
                    <a:gd name="T25" fmla="*/ 2147483646 h 712"/>
                    <a:gd name="T26" fmla="*/ 2147483646 w 128"/>
                    <a:gd name="T27" fmla="*/ 2147483646 h 712"/>
                    <a:gd name="T28" fmla="*/ 2147483646 w 128"/>
                    <a:gd name="T29" fmla="*/ 2147483646 h 71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28" h="712">
                      <a:moveTo>
                        <a:pt x="97" y="119"/>
                      </a:moveTo>
                      <a:lnTo>
                        <a:pt x="97" y="29"/>
                      </a:lnTo>
                      <a:lnTo>
                        <a:pt x="92" y="29"/>
                      </a:lnTo>
                      <a:lnTo>
                        <a:pt x="92" y="119"/>
                      </a:lnTo>
                      <a:lnTo>
                        <a:pt x="85" y="119"/>
                      </a:lnTo>
                      <a:lnTo>
                        <a:pt x="85" y="0"/>
                      </a:lnTo>
                      <a:lnTo>
                        <a:pt x="64" y="0"/>
                      </a:lnTo>
                      <a:lnTo>
                        <a:pt x="64" y="119"/>
                      </a:lnTo>
                      <a:lnTo>
                        <a:pt x="33" y="74"/>
                      </a:lnTo>
                      <a:lnTo>
                        <a:pt x="0" y="119"/>
                      </a:lnTo>
                      <a:lnTo>
                        <a:pt x="0" y="712"/>
                      </a:lnTo>
                      <a:lnTo>
                        <a:pt x="128" y="712"/>
                      </a:lnTo>
                      <a:lnTo>
                        <a:pt x="128" y="119"/>
                      </a:lnTo>
                      <a:lnTo>
                        <a:pt x="97" y="119"/>
                      </a:lnTo>
                      <a:close/>
                    </a:path>
                  </a:pathLst>
                </a:custGeom>
                <a:solidFill>
                  <a:srgbClr val="5C4E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40" name="Rectangle 151"/>
                <p:cNvSpPr>
                  <a:spLocks noChangeArrowheads="1"/>
                </p:cNvSpPr>
                <p:nvPr/>
              </p:nvSpPr>
              <p:spPr bwMode="auto">
                <a:xfrm>
                  <a:off x="1831975" y="2089150"/>
                  <a:ext cx="30163" cy="301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1" name="Rectangle 152"/>
                <p:cNvSpPr>
                  <a:spLocks noChangeArrowheads="1"/>
                </p:cNvSpPr>
                <p:nvPr/>
              </p:nvSpPr>
              <p:spPr bwMode="auto">
                <a:xfrm>
                  <a:off x="1677988" y="2174875"/>
                  <a:ext cx="30163" cy="349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2" name="Rectangle 153"/>
                <p:cNvSpPr>
                  <a:spLocks noChangeArrowheads="1"/>
                </p:cNvSpPr>
                <p:nvPr/>
              </p:nvSpPr>
              <p:spPr bwMode="auto">
                <a:xfrm>
                  <a:off x="1708150" y="2278063"/>
                  <a:ext cx="30163" cy="333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3" name="Rectangle 154"/>
                <p:cNvSpPr>
                  <a:spLocks noChangeArrowheads="1"/>
                </p:cNvSpPr>
                <p:nvPr/>
              </p:nvSpPr>
              <p:spPr bwMode="auto">
                <a:xfrm>
                  <a:off x="1651000" y="2455863"/>
                  <a:ext cx="34925" cy="301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4" name="Rectangle 155"/>
                <p:cNvSpPr>
                  <a:spLocks noChangeArrowheads="1"/>
                </p:cNvSpPr>
                <p:nvPr/>
              </p:nvSpPr>
              <p:spPr bwMode="auto">
                <a:xfrm>
                  <a:off x="1614488" y="2571750"/>
                  <a:ext cx="33338" cy="349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5" name="Rectangle 156"/>
                <p:cNvSpPr>
                  <a:spLocks noChangeArrowheads="1"/>
                </p:cNvSpPr>
                <p:nvPr/>
              </p:nvSpPr>
              <p:spPr bwMode="auto">
                <a:xfrm>
                  <a:off x="1812925" y="2251075"/>
                  <a:ext cx="34925" cy="333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6" name="Rectangle 157"/>
                <p:cNvSpPr>
                  <a:spLocks noChangeArrowheads="1"/>
                </p:cNvSpPr>
                <p:nvPr/>
              </p:nvSpPr>
              <p:spPr bwMode="auto">
                <a:xfrm>
                  <a:off x="1722438" y="2527300"/>
                  <a:ext cx="34925" cy="301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7" name="Rectangle 158"/>
                <p:cNvSpPr>
                  <a:spLocks noChangeArrowheads="1"/>
                </p:cNvSpPr>
                <p:nvPr/>
              </p:nvSpPr>
              <p:spPr bwMode="auto">
                <a:xfrm>
                  <a:off x="1708150" y="2644775"/>
                  <a:ext cx="30163" cy="333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8" name="Rectangle 159"/>
                <p:cNvSpPr>
                  <a:spLocks noChangeArrowheads="1"/>
                </p:cNvSpPr>
                <p:nvPr/>
              </p:nvSpPr>
              <p:spPr bwMode="auto">
                <a:xfrm>
                  <a:off x="1670050" y="1895475"/>
                  <a:ext cx="33338" cy="349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9" name="Rectangle 160"/>
                <p:cNvSpPr>
                  <a:spLocks noChangeArrowheads="1"/>
                </p:cNvSpPr>
                <p:nvPr/>
              </p:nvSpPr>
              <p:spPr bwMode="auto">
                <a:xfrm>
                  <a:off x="1812925" y="1955800"/>
                  <a:ext cx="34925" cy="349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0" name="Rectangle 170"/>
                <p:cNvSpPr>
                  <a:spLocks noChangeArrowheads="1"/>
                </p:cNvSpPr>
                <p:nvPr/>
              </p:nvSpPr>
              <p:spPr bwMode="auto">
                <a:xfrm>
                  <a:off x="1858963" y="2413000"/>
                  <a:ext cx="384175" cy="2873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1" name="Freeform 171"/>
                <p:cNvSpPr>
                  <a:spLocks noEditPoints="1"/>
                </p:cNvSpPr>
                <p:nvPr/>
              </p:nvSpPr>
              <p:spPr bwMode="auto">
                <a:xfrm>
                  <a:off x="1847850" y="2420938"/>
                  <a:ext cx="398463" cy="303213"/>
                </a:xfrm>
                <a:custGeom>
                  <a:avLst/>
                  <a:gdLst>
                    <a:gd name="T0" fmla="*/ 0 w 106"/>
                    <a:gd name="T1" fmla="*/ 2147483646 h 80"/>
                    <a:gd name="T2" fmla="*/ 2147483646 w 106"/>
                    <a:gd name="T3" fmla="*/ 0 h 80"/>
                    <a:gd name="T4" fmla="*/ 2147483646 w 106"/>
                    <a:gd name="T5" fmla="*/ 2147483646 h 80"/>
                    <a:gd name="T6" fmla="*/ 2147483646 w 106"/>
                    <a:gd name="T7" fmla="*/ 2147483646 h 80"/>
                    <a:gd name="T8" fmla="*/ 2147483646 w 106"/>
                    <a:gd name="T9" fmla="*/ 2147483646 h 80"/>
                    <a:gd name="T10" fmla="*/ 2147483646 w 106"/>
                    <a:gd name="T11" fmla="*/ 2147483646 h 80"/>
                    <a:gd name="T12" fmla="*/ 2147483646 w 106"/>
                    <a:gd name="T13" fmla="*/ 2147483646 h 80"/>
                    <a:gd name="T14" fmla="*/ 2147483646 w 106"/>
                    <a:gd name="T15" fmla="*/ 2147483646 h 80"/>
                    <a:gd name="T16" fmla="*/ 2147483646 w 106"/>
                    <a:gd name="T17" fmla="*/ 2147483646 h 80"/>
                    <a:gd name="T18" fmla="*/ 2147483646 w 106"/>
                    <a:gd name="T19" fmla="*/ 2147483646 h 80"/>
                    <a:gd name="T20" fmla="*/ 2147483646 w 106"/>
                    <a:gd name="T21" fmla="*/ 2147483646 h 80"/>
                    <a:gd name="T22" fmla="*/ 2147483646 w 106"/>
                    <a:gd name="T23" fmla="*/ 2147483646 h 80"/>
                    <a:gd name="T24" fmla="*/ 2147483646 w 106"/>
                    <a:gd name="T25" fmla="*/ 2147483646 h 80"/>
                    <a:gd name="T26" fmla="*/ 2147483646 w 106"/>
                    <a:gd name="T27" fmla="*/ 2147483646 h 80"/>
                    <a:gd name="T28" fmla="*/ 2147483646 w 106"/>
                    <a:gd name="T29" fmla="*/ 2147483646 h 80"/>
                    <a:gd name="T30" fmla="*/ 2147483646 w 106"/>
                    <a:gd name="T31" fmla="*/ 2147483646 h 80"/>
                    <a:gd name="T32" fmla="*/ 2147483646 w 106"/>
                    <a:gd name="T33" fmla="*/ 2147483646 h 80"/>
                    <a:gd name="T34" fmla="*/ 2147483646 w 106"/>
                    <a:gd name="T35" fmla="*/ 2147483646 h 80"/>
                    <a:gd name="T36" fmla="*/ 2147483646 w 106"/>
                    <a:gd name="T37" fmla="*/ 2147483646 h 80"/>
                    <a:gd name="T38" fmla="*/ 2147483646 w 106"/>
                    <a:gd name="T39" fmla="*/ 2147483646 h 80"/>
                    <a:gd name="T40" fmla="*/ 2147483646 w 106"/>
                    <a:gd name="T41" fmla="*/ 2147483646 h 80"/>
                    <a:gd name="T42" fmla="*/ 2147483646 w 106"/>
                    <a:gd name="T43" fmla="*/ 2147483646 h 80"/>
                    <a:gd name="T44" fmla="*/ 2147483646 w 106"/>
                    <a:gd name="T45" fmla="*/ 2147483646 h 80"/>
                    <a:gd name="T46" fmla="*/ 2147483646 w 106"/>
                    <a:gd name="T47" fmla="*/ 2147483646 h 80"/>
                    <a:gd name="T48" fmla="*/ 2147483646 w 106"/>
                    <a:gd name="T49" fmla="*/ 2147483646 h 80"/>
                    <a:gd name="T50" fmla="*/ 2147483646 w 106"/>
                    <a:gd name="T51" fmla="*/ 2147483646 h 80"/>
                    <a:gd name="T52" fmla="*/ 2147483646 w 106"/>
                    <a:gd name="T53" fmla="*/ 2147483646 h 80"/>
                    <a:gd name="T54" fmla="*/ 2147483646 w 106"/>
                    <a:gd name="T55" fmla="*/ 2147483646 h 80"/>
                    <a:gd name="T56" fmla="*/ 2147483646 w 106"/>
                    <a:gd name="T57" fmla="*/ 2147483646 h 80"/>
                    <a:gd name="T58" fmla="*/ 2147483646 w 106"/>
                    <a:gd name="T59" fmla="*/ 2147483646 h 80"/>
                    <a:gd name="T60" fmla="*/ 2147483646 w 106"/>
                    <a:gd name="T61" fmla="*/ 2147483646 h 80"/>
                    <a:gd name="T62" fmla="*/ 2147483646 w 106"/>
                    <a:gd name="T63" fmla="*/ 2147483646 h 80"/>
                    <a:gd name="T64" fmla="*/ 2147483646 w 106"/>
                    <a:gd name="T65" fmla="*/ 2147483646 h 80"/>
                    <a:gd name="T66" fmla="*/ 2147483646 w 106"/>
                    <a:gd name="T67" fmla="*/ 2147483646 h 80"/>
                    <a:gd name="T68" fmla="*/ 2147483646 w 106"/>
                    <a:gd name="T69" fmla="*/ 2147483646 h 80"/>
                    <a:gd name="T70" fmla="*/ 2147483646 w 106"/>
                    <a:gd name="T71" fmla="*/ 2147483646 h 80"/>
                    <a:gd name="T72" fmla="*/ 2147483646 w 106"/>
                    <a:gd name="T73" fmla="*/ 2147483646 h 80"/>
                    <a:gd name="T74" fmla="*/ 2147483646 w 106"/>
                    <a:gd name="T75" fmla="*/ 2147483646 h 80"/>
                    <a:gd name="T76" fmla="*/ 2147483646 w 106"/>
                    <a:gd name="T77" fmla="*/ 2147483646 h 80"/>
                    <a:gd name="T78" fmla="*/ 2147483646 w 106"/>
                    <a:gd name="T79" fmla="*/ 2147483646 h 80"/>
                    <a:gd name="T80" fmla="*/ 2147483646 w 106"/>
                    <a:gd name="T81" fmla="*/ 2147483646 h 80"/>
                    <a:gd name="T82" fmla="*/ 2147483646 w 106"/>
                    <a:gd name="T83" fmla="*/ 2147483646 h 80"/>
                    <a:gd name="T84" fmla="*/ 2147483646 w 106"/>
                    <a:gd name="T85" fmla="*/ 2147483646 h 80"/>
                    <a:gd name="T86" fmla="*/ 2147483646 w 106"/>
                    <a:gd name="T87" fmla="*/ 2147483646 h 80"/>
                    <a:gd name="T88" fmla="*/ 2147483646 w 106"/>
                    <a:gd name="T89" fmla="*/ 2147483646 h 80"/>
                    <a:gd name="T90" fmla="*/ 2147483646 w 106"/>
                    <a:gd name="T91" fmla="*/ 2147483646 h 80"/>
                    <a:gd name="T92" fmla="*/ 2147483646 w 106"/>
                    <a:gd name="T93" fmla="*/ 2147483646 h 80"/>
                    <a:gd name="T94" fmla="*/ 2147483646 w 106"/>
                    <a:gd name="T95" fmla="*/ 2147483646 h 80"/>
                    <a:gd name="T96" fmla="*/ 2147483646 w 106"/>
                    <a:gd name="T97" fmla="*/ 2147483646 h 80"/>
                    <a:gd name="T98" fmla="*/ 2147483646 w 106"/>
                    <a:gd name="T99" fmla="*/ 2147483646 h 80"/>
                    <a:gd name="T100" fmla="*/ 2147483646 w 106"/>
                    <a:gd name="T101" fmla="*/ 2147483646 h 80"/>
                    <a:gd name="T102" fmla="*/ 2147483646 w 106"/>
                    <a:gd name="T103" fmla="*/ 2147483646 h 80"/>
                    <a:gd name="T104" fmla="*/ 2147483646 w 106"/>
                    <a:gd name="T105" fmla="*/ 2147483646 h 80"/>
                    <a:gd name="T106" fmla="*/ 2147483646 w 106"/>
                    <a:gd name="T107" fmla="*/ 2147483646 h 80"/>
                    <a:gd name="T108" fmla="*/ 2147483646 w 106"/>
                    <a:gd name="T109" fmla="*/ 2147483646 h 80"/>
                    <a:gd name="T110" fmla="*/ 2147483646 w 106"/>
                    <a:gd name="T111" fmla="*/ 2147483646 h 80"/>
                    <a:gd name="T112" fmla="*/ 2147483646 w 106"/>
                    <a:gd name="T113" fmla="*/ 2147483646 h 80"/>
                    <a:gd name="T114" fmla="*/ 2147483646 w 106"/>
                    <a:gd name="T115" fmla="*/ 2147483646 h 80"/>
                    <a:gd name="T116" fmla="*/ 2147483646 w 106"/>
                    <a:gd name="T117" fmla="*/ 2147483646 h 80"/>
                    <a:gd name="T118" fmla="*/ 2147483646 w 106"/>
                    <a:gd name="T119" fmla="*/ 2147483646 h 80"/>
                    <a:gd name="T120" fmla="*/ 2147483646 w 106"/>
                    <a:gd name="T121" fmla="*/ 2147483646 h 80"/>
                    <a:gd name="T122" fmla="*/ 2147483646 w 106"/>
                    <a:gd name="T123" fmla="*/ 2147483646 h 8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06" h="80">
                      <a:moveTo>
                        <a:pt x="0" y="0"/>
                      </a:move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106" y="80"/>
                        <a:pt x="106" y="80"/>
                        <a:pt x="106" y="80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lnTo>
                        <a:pt x="0" y="0"/>
                      </a:lnTo>
                      <a:close/>
                      <a:moveTo>
                        <a:pt x="15" y="65"/>
                      </a:moveTo>
                      <a:cubicBezTo>
                        <a:pt x="9" y="65"/>
                        <a:pt x="9" y="65"/>
                        <a:pt x="9" y="65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lnTo>
                        <a:pt x="15" y="65"/>
                      </a:lnTo>
                      <a:close/>
                      <a:moveTo>
                        <a:pt x="15" y="57"/>
                      </a:move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9" y="54"/>
                        <a:pt x="9" y="54"/>
                        <a:pt x="9" y="54"/>
                      </a:cubicBezTo>
                      <a:cubicBezTo>
                        <a:pt x="9" y="51"/>
                        <a:pt x="11" y="48"/>
                        <a:pt x="15" y="47"/>
                      </a:cubicBezTo>
                      <a:lnTo>
                        <a:pt x="15" y="57"/>
                      </a:lnTo>
                      <a:close/>
                      <a:moveTo>
                        <a:pt x="15" y="24"/>
                      </a:move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5" y="17"/>
                        <a:pt x="15" y="17"/>
                        <a:pt x="15" y="17"/>
                      </a:cubicBezTo>
                      <a:lnTo>
                        <a:pt x="15" y="24"/>
                      </a:lnTo>
                      <a:close/>
                      <a:moveTo>
                        <a:pt x="15" y="15"/>
                      </a:move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9"/>
                        <a:pt x="11" y="6"/>
                        <a:pt x="15" y="6"/>
                      </a:cubicBezTo>
                      <a:lnTo>
                        <a:pt x="15" y="15"/>
                      </a:lnTo>
                      <a:close/>
                      <a:moveTo>
                        <a:pt x="22" y="65"/>
                      </a:moveTo>
                      <a:cubicBezTo>
                        <a:pt x="16" y="65"/>
                        <a:pt x="16" y="65"/>
                        <a:pt x="16" y="65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22" y="58"/>
                        <a:pt x="22" y="58"/>
                        <a:pt x="22" y="58"/>
                      </a:cubicBezTo>
                      <a:lnTo>
                        <a:pt x="22" y="65"/>
                      </a:lnTo>
                      <a:close/>
                      <a:moveTo>
                        <a:pt x="22" y="57"/>
                      </a:moveTo>
                      <a:cubicBezTo>
                        <a:pt x="16" y="57"/>
                        <a:pt x="16" y="57"/>
                        <a:pt x="16" y="57"/>
                      </a:cubicBezTo>
                      <a:cubicBezTo>
                        <a:pt x="16" y="47"/>
                        <a:pt x="16" y="47"/>
                        <a:pt x="16" y="47"/>
                      </a:cubicBezTo>
                      <a:cubicBezTo>
                        <a:pt x="19" y="48"/>
                        <a:pt x="22" y="51"/>
                        <a:pt x="22" y="54"/>
                      </a:cubicBezTo>
                      <a:lnTo>
                        <a:pt x="22" y="57"/>
                      </a:lnTo>
                      <a:close/>
                      <a:moveTo>
                        <a:pt x="22" y="24"/>
                      </a:moveTo>
                      <a:cubicBezTo>
                        <a:pt x="16" y="24"/>
                        <a:pt x="16" y="24"/>
                        <a:pt x="16" y="24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lnTo>
                        <a:pt x="22" y="24"/>
                      </a:lnTo>
                      <a:close/>
                      <a:moveTo>
                        <a:pt x="22" y="15"/>
                      </a:move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9" y="6"/>
                        <a:pt x="22" y="9"/>
                        <a:pt x="22" y="13"/>
                      </a:cubicBezTo>
                      <a:lnTo>
                        <a:pt x="22" y="15"/>
                      </a:lnTo>
                      <a:close/>
                      <a:moveTo>
                        <a:pt x="40" y="24"/>
                      </a:moveTo>
                      <a:cubicBezTo>
                        <a:pt x="34" y="24"/>
                        <a:pt x="34" y="24"/>
                        <a:pt x="34" y="24"/>
                      </a:cubicBezTo>
                      <a:cubicBezTo>
                        <a:pt x="34" y="17"/>
                        <a:pt x="34" y="17"/>
                        <a:pt x="34" y="17"/>
                      </a:cubicBezTo>
                      <a:cubicBezTo>
                        <a:pt x="40" y="17"/>
                        <a:pt x="40" y="17"/>
                        <a:pt x="40" y="17"/>
                      </a:cubicBezTo>
                      <a:lnTo>
                        <a:pt x="40" y="24"/>
                      </a:lnTo>
                      <a:close/>
                      <a:moveTo>
                        <a:pt x="40" y="15"/>
                      </a:move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34" y="9"/>
                        <a:pt x="37" y="6"/>
                        <a:pt x="40" y="6"/>
                      </a:cubicBezTo>
                      <a:lnTo>
                        <a:pt x="40" y="15"/>
                      </a:lnTo>
                      <a:close/>
                      <a:moveTo>
                        <a:pt x="47" y="24"/>
                      </a:moveTo>
                      <a:cubicBezTo>
                        <a:pt x="42" y="24"/>
                        <a:pt x="42" y="24"/>
                        <a:pt x="42" y="24"/>
                      </a:cubicBezTo>
                      <a:cubicBezTo>
                        <a:pt x="42" y="17"/>
                        <a:pt x="42" y="17"/>
                        <a:pt x="42" y="17"/>
                      </a:cubicBezTo>
                      <a:cubicBezTo>
                        <a:pt x="47" y="17"/>
                        <a:pt x="47" y="17"/>
                        <a:pt x="47" y="17"/>
                      </a:cubicBezTo>
                      <a:lnTo>
                        <a:pt x="47" y="24"/>
                      </a:lnTo>
                      <a:close/>
                      <a:moveTo>
                        <a:pt x="47" y="15"/>
                      </a:moveTo>
                      <a:cubicBezTo>
                        <a:pt x="42" y="15"/>
                        <a:pt x="42" y="15"/>
                        <a:pt x="42" y="15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5" y="6"/>
                        <a:pt x="47" y="9"/>
                        <a:pt x="47" y="13"/>
                      </a:cubicBezTo>
                      <a:lnTo>
                        <a:pt x="47" y="15"/>
                      </a:lnTo>
                      <a:close/>
                      <a:moveTo>
                        <a:pt x="66" y="24"/>
                      </a:moveTo>
                      <a:cubicBezTo>
                        <a:pt x="60" y="24"/>
                        <a:pt x="60" y="24"/>
                        <a:pt x="60" y="24"/>
                      </a:cubicBezTo>
                      <a:cubicBezTo>
                        <a:pt x="60" y="17"/>
                        <a:pt x="60" y="17"/>
                        <a:pt x="60" y="17"/>
                      </a:cubicBezTo>
                      <a:cubicBezTo>
                        <a:pt x="66" y="17"/>
                        <a:pt x="66" y="17"/>
                        <a:pt x="66" y="17"/>
                      </a:cubicBezTo>
                      <a:lnTo>
                        <a:pt x="66" y="24"/>
                      </a:lnTo>
                      <a:close/>
                      <a:moveTo>
                        <a:pt x="66" y="15"/>
                      </a:moveTo>
                      <a:cubicBezTo>
                        <a:pt x="60" y="15"/>
                        <a:pt x="60" y="15"/>
                        <a:pt x="60" y="15"/>
                      </a:cubicBezTo>
                      <a:cubicBezTo>
                        <a:pt x="60" y="13"/>
                        <a:pt x="60" y="13"/>
                        <a:pt x="60" y="13"/>
                      </a:cubicBezTo>
                      <a:cubicBezTo>
                        <a:pt x="60" y="9"/>
                        <a:pt x="62" y="6"/>
                        <a:pt x="66" y="6"/>
                      </a:cubicBezTo>
                      <a:lnTo>
                        <a:pt x="66" y="15"/>
                      </a:lnTo>
                      <a:close/>
                      <a:moveTo>
                        <a:pt x="73" y="24"/>
                      </a:moveTo>
                      <a:cubicBezTo>
                        <a:pt x="67" y="24"/>
                        <a:pt x="67" y="24"/>
                        <a:pt x="67" y="24"/>
                      </a:cubicBezTo>
                      <a:cubicBezTo>
                        <a:pt x="67" y="17"/>
                        <a:pt x="67" y="17"/>
                        <a:pt x="67" y="17"/>
                      </a:cubicBezTo>
                      <a:cubicBezTo>
                        <a:pt x="73" y="17"/>
                        <a:pt x="73" y="17"/>
                        <a:pt x="73" y="17"/>
                      </a:cubicBezTo>
                      <a:lnTo>
                        <a:pt x="73" y="24"/>
                      </a:lnTo>
                      <a:close/>
                      <a:moveTo>
                        <a:pt x="73" y="15"/>
                      </a:moveTo>
                      <a:cubicBezTo>
                        <a:pt x="67" y="15"/>
                        <a:pt x="67" y="15"/>
                        <a:pt x="67" y="15"/>
                      </a:cubicBezTo>
                      <a:cubicBezTo>
                        <a:pt x="67" y="6"/>
                        <a:pt x="67" y="6"/>
                        <a:pt x="67" y="6"/>
                      </a:cubicBezTo>
                      <a:cubicBezTo>
                        <a:pt x="70" y="6"/>
                        <a:pt x="73" y="9"/>
                        <a:pt x="73" y="13"/>
                      </a:cubicBezTo>
                      <a:lnTo>
                        <a:pt x="73" y="15"/>
                      </a:lnTo>
                      <a:close/>
                      <a:moveTo>
                        <a:pt x="91" y="65"/>
                      </a:move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58"/>
                        <a:pt x="85" y="58"/>
                        <a:pt x="85" y="58"/>
                      </a:cubicBezTo>
                      <a:cubicBezTo>
                        <a:pt x="91" y="58"/>
                        <a:pt x="91" y="58"/>
                        <a:pt x="91" y="58"/>
                      </a:cubicBezTo>
                      <a:lnTo>
                        <a:pt x="91" y="65"/>
                      </a:lnTo>
                      <a:close/>
                      <a:moveTo>
                        <a:pt x="91" y="57"/>
                      </a:moveTo>
                      <a:cubicBezTo>
                        <a:pt x="85" y="57"/>
                        <a:pt x="85" y="57"/>
                        <a:pt x="85" y="57"/>
                      </a:cubicBezTo>
                      <a:cubicBezTo>
                        <a:pt x="85" y="54"/>
                        <a:pt x="85" y="54"/>
                        <a:pt x="85" y="54"/>
                      </a:cubicBezTo>
                      <a:cubicBezTo>
                        <a:pt x="85" y="51"/>
                        <a:pt x="88" y="48"/>
                        <a:pt x="91" y="47"/>
                      </a:cubicBezTo>
                      <a:lnTo>
                        <a:pt x="91" y="57"/>
                      </a:lnTo>
                      <a:close/>
                      <a:moveTo>
                        <a:pt x="91" y="24"/>
                      </a:moveTo>
                      <a:cubicBezTo>
                        <a:pt x="85" y="24"/>
                        <a:pt x="85" y="24"/>
                        <a:pt x="85" y="24"/>
                      </a:cubicBezTo>
                      <a:cubicBezTo>
                        <a:pt x="85" y="17"/>
                        <a:pt x="85" y="17"/>
                        <a:pt x="85" y="17"/>
                      </a:cubicBezTo>
                      <a:cubicBezTo>
                        <a:pt x="91" y="17"/>
                        <a:pt x="91" y="17"/>
                        <a:pt x="91" y="17"/>
                      </a:cubicBezTo>
                      <a:lnTo>
                        <a:pt x="91" y="24"/>
                      </a:lnTo>
                      <a:close/>
                      <a:moveTo>
                        <a:pt x="91" y="15"/>
                      </a:moveTo>
                      <a:cubicBezTo>
                        <a:pt x="85" y="15"/>
                        <a:pt x="85" y="15"/>
                        <a:pt x="85" y="15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9"/>
                        <a:pt x="88" y="6"/>
                        <a:pt x="91" y="6"/>
                      </a:cubicBezTo>
                      <a:lnTo>
                        <a:pt x="91" y="15"/>
                      </a:lnTo>
                      <a:close/>
                      <a:moveTo>
                        <a:pt x="99" y="65"/>
                      </a:moveTo>
                      <a:cubicBezTo>
                        <a:pt x="93" y="65"/>
                        <a:pt x="93" y="65"/>
                        <a:pt x="93" y="65"/>
                      </a:cubicBezTo>
                      <a:cubicBezTo>
                        <a:pt x="93" y="58"/>
                        <a:pt x="93" y="58"/>
                        <a:pt x="93" y="58"/>
                      </a:cubicBezTo>
                      <a:cubicBezTo>
                        <a:pt x="99" y="58"/>
                        <a:pt x="99" y="58"/>
                        <a:pt x="99" y="58"/>
                      </a:cubicBezTo>
                      <a:lnTo>
                        <a:pt x="99" y="65"/>
                      </a:lnTo>
                      <a:close/>
                      <a:moveTo>
                        <a:pt x="99" y="57"/>
                      </a:moveTo>
                      <a:cubicBezTo>
                        <a:pt x="93" y="57"/>
                        <a:pt x="93" y="57"/>
                        <a:pt x="93" y="57"/>
                      </a:cubicBezTo>
                      <a:cubicBezTo>
                        <a:pt x="93" y="47"/>
                        <a:pt x="93" y="47"/>
                        <a:pt x="93" y="47"/>
                      </a:cubicBezTo>
                      <a:cubicBezTo>
                        <a:pt x="96" y="48"/>
                        <a:pt x="99" y="51"/>
                        <a:pt x="99" y="54"/>
                      </a:cubicBezTo>
                      <a:lnTo>
                        <a:pt x="99" y="57"/>
                      </a:lnTo>
                      <a:close/>
                      <a:moveTo>
                        <a:pt x="99" y="24"/>
                      </a:moveTo>
                      <a:cubicBezTo>
                        <a:pt x="93" y="24"/>
                        <a:pt x="93" y="24"/>
                        <a:pt x="93" y="24"/>
                      </a:cubicBezTo>
                      <a:cubicBezTo>
                        <a:pt x="93" y="17"/>
                        <a:pt x="93" y="17"/>
                        <a:pt x="93" y="17"/>
                      </a:cubicBezTo>
                      <a:cubicBezTo>
                        <a:pt x="99" y="17"/>
                        <a:pt x="99" y="17"/>
                        <a:pt x="99" y="17"/>
                      </a:cubicBezTo>
                      <a:lnTo>
                        <a:pt x="99" y="24"/>
                      </a:lnTo>
                      <a:close/>
                      <a:moveTo>
                        <a:pt x="99" y="15"/>
                      </a:moveTo>
                      <a:cubicBezTo>
                        <a:pt x="93" y="15"/>
                        <a:pt x="93" y="15"/>
                        <a:pt x="93" y="15"/>
                      </a:cubicBezTo>
                      <a:cubicBezTo>
                        <a:pt x="93" y="6"/>
                        <a:pt x="93" y="6"/>
                        <a:pt x="93" y="6"/>
                      </a:cubicBezTo>
                      <a:cubicBezTo>
                        <a:pt x="96" y="6"/>
                        <a:pt x="99" y="9"/>
                        <a:pt x="99" y="13"/>
                      </a:cubicBezTo>
                      <a:lnTo>
                        <a:pt x="99" y="15"/>
                      </a:lnTo>
                      <a:close/>
                    </a:path>
                  </a:pathLst>
                </a:custGeom>
                <a:solidFill>
                  <a:srgbClr val="C2B8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2" name="Rectangle 172"/>
                <p:cNvSpPr>
                  <a:spLocks noChangeArrowheads="1"/>
                </p:cNvSpPr>
                <p:nvPr/>
              </p:nvSpPr>
              <p:spPr bwMode="auto">
                <a:xfrm>
                  <a:off x="1963738" y="2587625"/>
                  <a:ext cx="166688" cy="1365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3" name="Freeform 173"/>
                <p:cNvSpPr/>
                <p:nvPr/>
              </p:nvSpPr>
              <p:spPr bwMode="auto">
                <a:xfrm>
                  <a:off x="1836738" y="2333625"/>
                  <a:ext cx="425450" cy="95250"/>
                </a:xfrm>
                <a:custGeom>
                  <a:avLst/>
                  <a:gdLst>
                    <a:gd name="T0" fmla="*/ 2147483646 w 268"/>
                    <a:gd name="T1" fmla="*/ 0 h 60"/>
                    <a:gd name="T2" fmla="*/ 2147483646 w 268"/>
                    <a:gd name="T3" fmla="*/ 0 h 60"/>
                    <a:gd name="T4" fmla="*/ 0 w 268"/>
                    <a:gd name="T5" fmla="*/ 2147483646 h 60"/>
                    <a:gd name="T6" fmla="*/ 2147483646 w 268"/>
                    <a:gd name="T7" fmla="*/ 2147483646 h 60"/>
                    <a:gd name="T8" fmla="*/ 2147483646 w 268"/>
                    <a:gd name="T9" fmla="*/ 0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68" h="60">
                      <a:moveTo>
                        <a:pt x="234" y="0"/>
                      </a:moveTo>
                      <a:lnTo>
                        <a:pt x="33" y="0"/>
                      </a:lnTo>
                      <a:lnTo>
                        <a:pt x="0" y="60"/>
                      </a:lnTo>
                      <a:lnTo>
                        <a:pt x="268" y="60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4" name="Rectangle 174"/>
                <p:cNvSpPr>
                  <a:spLocks noChangeArrowheads="1"/>
                </p:cNvSpPr>
                <p:nvPr/>
              </p:nvSpPr>
              <p:spPr bwMode="auto">
                <a:xfrm>
                  <a:off x="1847850" y="2413000"/>
                  <a:ext cx="398463" cy="12700"/>
                </a:xfrm>
                <a:prstGeom prst="rect">
                  <a:avLst/>
                </a:pr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5" name="Rectangle 175"/>
                <p:cNvSpPr>
                  <a:spLocks noChangeArrowheads="1"/>
                </p:cNvSpPr>
                <p:nvPr/>
              </p:nvSpPr>
              <p:spPr bwMode="auto">
                <a:xfrm>
                  <a:off x="1847850" y="2538413"/>
                  <a:ext cx="398463" cy="11113"/>
                </a:xfrm>
                <a:prstGeom prst="rect">
                  <a:avLst/>
                </a:pr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6" name="Rectangle 176"/>
                <p:cNvSpPr>
                  <a:spLocks noChangeArrowheads="1"/>
                </p:cNvSpPr>
                <p:nvPr/>
              </p:nvSpPr>
              <p:spPr bwMode="auto">
                <a:xfrm>
                  <a:off x="1960563" y="2595563"/>
                  <a:ext cx="7938" cy="128588"/>
                </a:xfrm>
                <a:prstGeom prst="rect">
                  <a:avLst/>
                </a:pr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7" name="Rectangle 177"/>
                <p:cNvSpPr>
                  <a:spLocks noChangeArrowheads="1"/>
                </p:cNvSpPr>
                <p:nvPr/>
              </p:nvSpPr>
              <p:spPr bwMode="auto">
                <a:xfrm>
                  <a:off x="2125663" y="2595563"/>
                  <a:ext cx="11113" cy="128588"/>
                </a:xfrm>
                <a:prstGeom prst="rect">
                  <a:avLst/>
                </a:pr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58" name="Freeform 178"/>
                <p:cNvSpPr/>
                <p:nvPr/>
              </p:nvSpPr>
              <p:spPr bwMode="auto">
                <a:xfrm>
                  <a:off x="1941513" y="2560638"/>
                  <a:ext cx="211138" cy="49213"/>
                </a:xfrm>
                <a:custGeom>
                  <a:avLst/>
                  <a:gdLst>
                    <a:gd name="T0" fmla="*/ 2147483646 w 133"/>
                    <a:gd name="T1" fmla="*/ 0 h 31"/>
                    <a:gd name="T2" fmla="*/ 2147483646 w 133"/>
                    <a:gd name="T3" fmla="*/ 0 h 31"/>
                    <a:gd name="T4" fmla="*/ 0 w 133"/>
                    <a:gd name="T5" fmla="*/ 2147483646 h 31"/>
                    <a:gd name="T6" fmla="*/ 2147483646 w 133"/>
                    <a:gd name="T7" fmla="*/ 2147483646 h 31"/>
                    <a:gd name="T8" fmla="*/ 2147483646 w 13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3" h="31">
                      <a:moveTo>
                        <a:pt x="116" y="0"/>
                      </a:moveTo>
                      <a:lnTo>
                        <a:pt x="17" y="0"/>
                      </a:lnTo>
                      <a:lnTo>
                        <a:pt x="0" y="31"/>
                      </a:lnTo>
                      <a:lnTo>
                        <a:pt x="133" y="31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32"/>
              <p:cNvGrpSpPr/>
              <p:nvPr/>
            </p:nvGrpSpPr>
            <p:grpSpPr bwMode="auto">
              <a:xfrm>
                <a:off x="2831864" y="3737311"/>
                <a:ext cx="858838" cy="1955800"/>
                <a:chOff x="3768725" y="1336675"/>
                <a:chExt cx="815975" cy="1387476"/>
              </a:xfrm>
            </p:grpSpPr>
            <p:sp>
              <p:nvSpPr>
                <p:cNvPr id="110" name="Freeform 131"/>
                <p:cNvSpPr/>
                <p:nvPr/>
              </p:nvSpPr>
              <p:spPr bwMode="auto">
                <a:xfrm>
                  <a:off x="3862388" y="1804988"/>
                  <a:ext cx="244475" cy="744538"/>
                </a:xfrm>
                <a:custGeom>
                  <a:avLst/>
                  <a:gdLst>
                    <a:gd name="T0" fmla="*/ 2147483646 w 65"/>
                    <a:gd name="T1" fmla="*/ 2147483646 h 197"/>
                    <a:gd name="T2" fmla="*/ 2147483646 w 65"/>
                    <a:gd name="T3" fmla="*/ 2147483646 h 197"/>
                    <a:gd name="T4" fmla="*/ 2147483646 w 65"/>
                    <a:gd name="T5" fmla="*/ 0 h 197"/>
                    <a:gd name="T6" fmla="*/ 2147483646 w 65"/>
                    <a:gd name="T7" fmla="*/ 2147483646 h 197"/>
                    <a:gd name="T8" fmla="*/ 2147483646 w 65"/>
                    <a:gd name="T9" fmla="*/ 2147483646 h 197"/>
                    <a:gd name="T10" fmla="*/ 2147483646 w 65"/>
                    <a:gd name="T11" fmla="*/ 2147483646 h 197"/>
                    <a:gd name="T12" fmla="*/ 2147483646 w 65"/>
                    <a:gd name="T13" fmla="*/ 2147483646 h 197"/>
                    <a:gd name="T14" fmla="*/ 2147483646 w 65"/>
                    <a:gd name="T15" fmla="*/ 2147483646 h 197"/>
                    <a:gd name="T16" fmla="*/ 2147483646 w 65"/>
                    <a:gd name="T17" fmla="*/ 2147483646 h 197"/>
                    <a:gd name="T18" fmla="*/ 2147483646 w 65"/>
                    <a:gd name="T19" fmla="*/ 2147483646 h 197"/>
                    <a:gd name="T20" fmla="*/ 2147483646 w 65"/>
                    <a:gd name="T21" fmla="*/ 2147483646 h 197"/>
                    <a:gd name="T22" fmla="*/ 2147483646 w 65"/>
                    <a:gd name="T23" fmla="*/ 2147483646 h 197"/>
                    <a:gd name="T24" fmla="*/ 2147483646 w 65"/>
                    <a:gd name="T25" fmla="*/ 2147483646 h 197"/>
                    <a:gd name="T26" fmla="*/ 0 w 65"/>
                    <a:gd name="T27" fmla="*/ 2147483646 h 197"/>
                    <a:gd name="T28" fmla="*/ 0 w 65"/>
                    <a:gd name="T29" fmla="*/ 2147483646 h 197"/>
                    <a:gd name="T30" fmla="*/ 0 w 65"/>
                    <a:gd name="T31" fmla="*/ 2147483646 h 197"/>
                    <a:gd name="T32" fmla="*/ 2147483646 w 65"/>
                    <a:gd name="T33" fmla="*/ 2147483646 h 197"/>
                    <a:gd name="T34" fmla="*/ 2147483646 w 65"/>
                    <a:gd name="T35" fmla="*/ 2147483646 h 197"/>
                    <a:gd name="T36" fmla="*/ 2147483646 w 65"/>
                    <a:gd name="T37" fmla="*/ 2147483646 h 197"/>
                    <a:gd name="T38" fmla="*/ 2147483646 w 65"/>
                    <a:gd name="T39" fmla="*/ 2147483646 h 197"/>
                    <a:gd name="T40" fmla="*/ 2147483646 w 65"/>
                    <a:gd name="T41" fmla="*/ 2147483646 h 197"/>
                    <a:gd name="T42" fmla="*/ 2147483646 w 65"/>
                    <a:gd name="T43" fmla="*/ 2147483646 h 197"/>
                    <a:gd name="T44" fmla="*/ 2147483646 w 65"/>
                    <a:gd name="T45" fmla="*/ 2147483646 h 197"/>
                    <a:gd name="T46" fmla="*/ 2147483646 w 65"/>
                    <a:gd name="T47" fmla="*/ 2147483646 h 19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65" h="197">
                      <a:moveTo>
                        <a:pt x="65" y="10"/>
                      </a:moveTo>
                      <a:cubicBezTo>
                        <a:pt x="64" y="10"/>
                        <a:pt x="64" y="10"/>
                        <a:pt x="64" y="10"/>
                      </a:cubicBezTo>
                      <a:cubicBezTo>
                        <a:pt x="59" y="4"/>
                        <a:pt x="51" y="0"/>
                        <a:pt x="42" y="0"/>
                      </a:cubicBezTo>
                      <a:cubicBezTo>
                        <a:pt x="33" y="0"/>
                        <a:pt x="25" y="4"/>
                        <a:pt x="19" y="10"/>
                      </a:cubicBezTo>
                      <a:cubicBezTo>
                        <a:pt x="19" y="10"/>
                        <a:pt x="19" y="10"/>
                        <a:pt x="19" y="10"/>
                      </a:cubicBezTo>
                      <a:cubicBezTo>
                        <a:pt x="19" y="10"/>
                        <a:pt x="19" y="10"/>
                        <a:pt x="19" y="10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8" y="11"/>
                        <a:pt x="18" y="11"/>
                        <a:pt x="18" y="10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8" y="42"/>
                        <a:pt x="18" y="42"/>
                        <a:pt x="18" y="42"/>
                      </a:cubicBezTo>
                      <a:cubicBezTo>
                        <a:pt x="16" y="40"/>
                        <a:pt x="13" y="38"/>
                        <a:pt x="9" y="38"/>
                      </a:cubicBezTo>
                      <a:cubicBezTo>
                        <a:pt x="5" y="38"/>
                        <a:pt x="2" y="40"/>
                        <a:pt x="0" y="4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197"/>
                        <a:pt x="0" y="197"/>
                        <a:pt x="0" y="197"/>
                      </a:cubicBezTo>
                      <a:cubicBezTo>
                        <a:pt x="9" y="197"/>
                        <a:pt x="9" y="197"/>
                        <a:pt x="9" y="197"/>
                      </a:cubicBezTo>
                      <a:cubicBezTo>
                        <a:pt x="18" y="197"/>
                        <a:pt x="18" y="197"/>
                        <a:pt x="18" y="197"/>
                      </a:cubicBezTo>
                      <a:cubicBezTo>
                        <a:pt x="46" y="197"/>
                        <a:pt x="46" y="197"/>
                        <a:pt x="46" y="197"/>
                      </a:cubicBezTo>
                      <a:cubicBezTo>
                        <a:pt x="65" y="197"/>
                        <a:pt x="65" y="197"/>
                        <a:pt x="65" y="197"/>
                      </a:cubicBezTo>
                      <a:cubicBezTo>
                        <a:pt x="65" y="11"/>
                        <a:pt x="65" y="11"/>
                        <a:pt x="65" y="11"/>
                      </a:cubicBezTo>
                      <a:cubicBezTo>
                        <a:pt x="65" y="11"/>
                        <a:pt x="65" y="11"/>
                        <a:pt x="65" y="11"/>
                      </a:cubicBezTo>
                      <a:cubicBezTo>
                        <a:pt x="65" y="11"/>
                        <a:pt x="65" y="11"/>
                        <a:pt x="65" y="11"/>
                      </a:cubicBezTo>
                      <a:lnTo>
                        <a:pt x="65" y="10"/>
                      </a:lnTo>
                      <a:close/>
                    </a:path>
                  </a:pathLst>
                </a:custGeom>
                <a:solidFill>
                  <a:srgbClr val="DEAF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1" name="Freeform 133"/>
                <p:cNvSpPr/>
                <p:nvPr/>
              </p:nvSpPr>
              <p:spPr bwMode="auto">
                <a:xfrm>
                  <a:off x="3989388" y="1336675"/>
                  <a:ext cx="306388" cy="1130300"/>
                </a:xfrm>
                <a:custGeom>
                  <a:avLst/>
                  <a:gdLst>
                    <a:gd name="T0" fmla="*/ 2147483646 w 193"/>
                    <a:gd name="T1" fmla="*/ 2147483646 h 712"/>
                    <a:gd name="T2" fmla="*/ 2147483646 w 193"/>
                    <a:gd name="T3" fmla="*/ 2147483646 h 712"/>
                    <a:gd name="T4" fmla="*/ 2147483646 w 193"/>
                    <a:gd name="T5" fmla="*/ 2147483646 h 712"/>
                    <a:gd name="T6" fmla="*/ 2147483646 w 193"/>
                    <a:gd name="T7" fmla="*/ 2147483646 h 712"/>
                    <a:gd name="T8" fmla="*/ 2147483646 w 193"/>
                    <a:gd name="T9" fmla="*/ 2147483646 h 712"/>
                    <a:gd name="T10" fmla="*/ 2147483646 w 193"/>
                    <a:gd name="T11" fmla="*/ 2147483646 h 712"/>
                    <a:gd name="T12" fmla="*/ 2147483646 w 193"/>
                    <a:gd name="T13" fmla="*/ 2147483646 h 712"/>
                    <a:gd name="T14" fmla="*/ 2147483646 w 193"/>
                    <a:gd name="T15" fmla="*/ 2147483646 h 712"/>
                    <a:gd name="T16" fmla="*/ 2147483646 w 193"/>
                    <a:gd name="T17" fmla="*/ 2147483646 h 712"/>
                    <a:gd name="T18" fmla="*/ 2147483646 w 193"/>
                    <a:gd name="T19" fmla="*/ 2147483646 h 712"/>
                    <a:gd name="T20" fmla="*/ 2147483646 w 193"/>
                    <a:gd name="T21" fmla="*/ 2147483646 h 712"/>
                    <a:gd name="T22" fmla="*/ 2147483646 w 193"/>
                    <a:gd name="T23" fmla="*/ 2147483646 h 712"/>
                    <a:gd name="T24" fmla="*/ 2147483646 w 193"/>
                    <a:gd name="T25" fmla="*/ 2147483646 h 712"/>
                    <a:gd name="T26" fmla="*/ 2147483646 w 193"/>
                    <a:gd name="T27" fmla="*/ 2147483646 h 712"/>
                    <a:gd name="T28" fmla="*/ 2147483646 w 193"/>
                    <a:gd name="T29" fmla="*/ 2147483646 h 712"/>
                    <a:gd name="T30" fmla="*/ 2147483646 w 193"/>
                    <a:gd name="T31" fmla="*/ 0 h 712"/>
                    <a:gd name="T32" fmla="*/ 2147483646 w 193"/>
                    <a:gd name="T33" fmla="*/ 0 h 712"/>
                    <a:gd name="T34" fmla="*/ 2147483646 w 193"/>
                    <a:gd name="T35" fmla="*/ 2147483646 h 712"/>
                    <a:gd name="T36" fmla="*/ 2147483646 w 193"/>
                    <a:gd name="T37" fmla="*/ 2147483646 h 712"/>
                    <a:gd name="T38" fmla="*/ 2147483646 w 193"/>
                    <a:gd name="T39" fmla="*/ 2147483646 h 712"/>
                    <a:gd name="T40" fmla="*/ 0 w 193"/>
                    <a:gd name="T41" fmla="*/ 2147483646 h 712"/>
                    <a:gd name="T42" fmla="*/ 0 w 193"/>
                    <a:gd name="T43" fmla="*/ 2147483646 h 712"/>
                    <a:gd name="T44" fmla="*/ 2147483646 w 193"/>
                    <a:gd name="T45" fmla="*/ 2147483646 h 712"/>
                    <a:gd name="T46" fmla="*/ 2147483646 w 193"/>
                    <a:gd name="T47" fmla="*/ 2147483646 h 712"/>
                    <a:gd name="T48" fmla="*/ 2147483646 w 193"/>
                    <a:gd name="T49" fmla="*/ 2147483646 h 712"/>
                    <a:gd name="T50" fmla="*/ 2147483646 w 193"/>
                    <a:gd name="T51" fmla="*/ 2147483646 h 712"/>
                    <a:gd name="T52" fmla="*/ 2147483646 w 193"/>
                    <a:gd name="T53" fmla="*/ 2147483646 h 7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93" h="712">
                      <a:moveTo>
                        <a:pt x="171" y="33"/>
                      </a:moveTo>
                      <a:lnTo>
                        <a:pt x="171" y="33"/>
                      </a:lnTo>
                      <a:lnTo>
                        <a:pt x="140" y="33"/>
                      </a:lnTo>
                      <a:lnTo>
                        <a:pt x="140" y="66"/>
                      </a:lnTo>
                      <a:lnTo>
                        <a:pt x="110" y="66"/>
                      </a:lnTo>
                      <a:lnTo>
                        <a:pt x="110" y="5"/>
                      </a:lnTo>
                      <a:lnTo>
                        <a:pt x="105" y="5"/>
                      </a:lnTo>
                      <a:lnTo>
                        <a:pt x="105" y="66"/>
                      </a:lnTo>
                      <a:lnTo>
                        <a:pt x="98" y="66"/>
                      </a:lnTo>
                      <a:lnTo>
                        <a:pt x="98" y="28"/>
                      </a:lnTo>
                      <a:lnTo>
                        <a:pt x="91" y="28"/>
                      </a:lnTo>
                      <a:lnTo>
                        <a:pt x="91" y="66"/>
                      </a:lnTo>
                      <a:lnTo>
                        <a:pt x="84" y="66"/>
                      </a:lnTo>
                      <a:lnTo>
                        <a:pt x="84" y="116"/>
                      </a:lnTo>
                      <a:lnTo>
                        <a:pt x="84" y="0"/>
                      </a:lnTo>
                      <a:lnTo>
                        <a:pt x="65" y="0"/>
                      </a:lnTo>
                      <a:lnTo>
                        <a:pt x="65" y="116"/>
                      </a:lnTo>
                      <a:lnTo>
                        <a:pt x="31" y="71"/>
                      </a:lnTo>
                      <a:lnTo>
                        <a:pt x="0" y="116"/>
                      </a:lnTo>
                      <a:lnTo>
                        <a:pt x="0" y="712"/>
                      </a:lnTo>
                      <a:lnTo>
                        <a:pt x="129" y="712"/>
                      </a:lnTo>
                      <a:lnTo>
                        <a:pt x="193" y="712"/>
                      </a:lnTo>
                      <a:lnTo>
                        <a:pt x="193" y="188"/>
                      </a:lnTo>
                      <a:lnTo>
                        <a:pt x="171" y="188"/>
                      </a:lnTo>
                      <a:lnTo>
                        <a:pt x="171" y="33"/>
                      </a:lnTo>
                      <a:close/>
                    </a:path>
                  </a:pathLst>
                </a:custGeom>
                <a:solidFill>
                  <a:srgbClr val="746A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2" name="Freeform 134"/>
                <p:cNvSpPr/>
                <p:nvPr/>
              </p:nvSpPr>
              <p:spPr bwMode="auto">
                <a:xfrm>
                  <a:off x="3768725" y="1755775"/>
                  <a:ext cx="488950" cy="963613"/>
                </a:xfrm>
                <a:custGeom>
                  <a:avLst/>
                  <a:gdLst>
                    <a:gd name="T0" fmla="*/ 2147483646 w 130"/>
                    <a:gd name="T1" fmla="*/ 2147483646 h 255"/>
                    <a:gd name="T2" fmla="*/ 2147483646 w 130"/>
                    <a:gd name="T3" fmla="*/ 2147483646 h 255"/>
                    <a:gd name="T4" fmla="*/ 2147483646 w 130"/>
                    <a:gd name="T5" fmla="*/ 2147483646 h 255"/>
                    <a:gd name="T6" fmla="*/ 2147483646 w 130"/>
                    <a:gd name="T7" fmla="*/ 2147483646 h 255"/>
                    <a:gd name="T8" fmla="*/ 2147483646 w 130"/>
                    <a:gd name="T9" fmla="*/ 2147483646 h 255"/>
                    <a:gd name="T10" fmla="*/ 2147483646 w 130"/>
                    <a:gd name="T11" fmla="*/ 2147483646 h 255"/>
                    <a:gd name="T12" fmla="*/ 2147483646 w 130"/>
                    <a:gd name="T13" fmla="*/ 0 h 255"/>
                    <a:gd name="T14" fmla="*/ 2147483646 w 130"/>
                    <a:gd name="T15" fmla="*/ 2147483646 h 255"/>
                    <a:gd name="T16" fmla="*/ 2147483646 w 130"/>
                    <a:gd name="T17" fmla="*/ 2147483646 h 255"/>
                    <a:gd name="T18" fmla="*/ 2147483646 w 130"/>
                    <a:gd name="T19" fmla="*/ 2147483646 h 255"/>
                    <a:gd name="T20" fmla="*/ 2147483646 w 130"/>
                    <a:gd name="T21" fmla="*/ 2147483646 h 255"/>
                    <a:gd name="T22" fmla="*/ 2147483646 w 130"/>
                    <a:gd name="T23" fmla="*/ 2147483646 h 255"/>
                    <a:gd name="T24" fmla="*/ 0 w 130"/>
                    <a:gd name="T25" fmla="*/ 2147483646 h 255"/>
                    <a:gd name="T26" fmla="*/ 2147483646 w 130"/>
                    <a:gd name="T27" fmla="*/ 2147483646 h 255"/>
                    <a:gd name="T28" fmla="*/ 2147483646 w 130"/>
                    <a:gd name="T29" fmla="*/ 2147483646 h 255"/>
                    <a:gd name="T30" fmla="*/ 2147483646 w 130"/>
                    <a:gd name="T31" fmla="*/ 2147483646 h 255"/>
                    <a:gd name="T32" fmla="*/ 2147483646 w 130"/>
                    <a:gd name="T33" fmla="*/ 2147483646 h 255"/>
                    <a:gd name="T34" fmla="*/ 2147483646 w 130"/>
                    <a:gd name="T35" fmla="*/ 2147483646 h 255"/>
                    <a:gd name="T36" fmla="*/ 2147483646 w 130"/>
                    <a:gd name="T37" fmla="*/ 2147483646 h 255"/>
                    <a:gd name="T38" fmla="*/ 2147483646 w 130"/>
                    <a:gd name="T39" fmla="*/ 2147483646 h 25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30" h="255">
                      <a:moveTo>
                        <a:pt x="130" y="88"/>
                      </a:moveTo>
                      <a:cubicBezTo>
                        <a:pt x="125" y="71"/>
                        <a:pt x="90" y="65"/>
                        <a:pt x="65" y="65"/>
                      </a:cubicBezTo>
                      <a:cubicBezTo>
                        <a:pt x="64" y="65"/>
                        <a:pt x="63" y="65"/>
                        <a:pt x="62" y="65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2"/>
                        <a:pt x="66" y="22"/>
                        <a:pt x="66" y="22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59" y="8"/>
                        <a:pt x="50" y="0"/>
                        <a:pt x="41" y="0"/>
                      </a:cubicBezTo>
                      <a:cubicBezTo>
                        <a:pt x="31" y="0"/>
                        <a:pt x="23" y="8"/>
                        <a:pt x="18" y="19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0" y="74"/>
                        <a:pt x="20" y="74"/>
                        <a:pt x="20" y="74"/>
                      </a:cubicBezTo>
                      <a:cubicBezTo>
                        <a:pt x="14" y="77"/>
                        <a:pt x="8" y="80"/>
                        <a:pt x="4" y="84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7" y="255"/>
                        <a:pt x="7" y="255"/>
                        <a:pt x="7" y="255"/>
                      </a:cubicBezTo>
                      <a:cubicBezTo>
                        <a:pt x="123" y="255"/>
                        <a:pt x="123" y="255"/>
                        <a:pt x="123" y="255"/>
                      </a:cubicBezTo>
                      <a:cubicBezTo>
                        <a:pt x="123" y="88"/>
                        <a:pt x="123" y="88"/>
                        <a:pt x="123" y="88"/>
                      </a:cubicBezTo>
                      <a:lnTo>
                        <a:pt x="130" y="88"/>
                      </a:lnTo>
                      <a:close/>
                    </a:path>
                  </a:pathLst>
                </a:custGeom>
                <a:solidFill>
                  <a:srgbClr val="5C4E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3" name="Rectangle 138"/>
                <p:cNvSpPr>
                  <a:spLocks noChangeArrowheads="1"/>
                </p:cNvSpPr>
                <p:nvPr/>
              </p:nvSpPr>
              <p:spPr bwMode="auto">
                <a:xfrm>
                  <a:off x="4449763" y="1974850"/>
                  <a:ext cx="30163" cy="349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4" name="Rectangle 139"/>
                <p:cNvSpPr>
                  <a:spLocks noChangeArrowheads="1"/>
                </p:cNvSpPr>
                <p:nvPr/>
              </p:nvSpPr>
              <p:spPr bwMode="auto">
                <a:xfrm>
                  <a:off x="4373563" y="2122488"/>
                  <a:ext cx="30163" cy="301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5" name="Rectangle 140"/>
                <p:cNvSpPr>
                  <a:spLocks noChangeArrowheads="1"/>
                </p:cNvSpPr>
                <p:nvPr/>
              </p:nvSpPr>
              <p:spPr bwMode="auto">
                <a:xfrm>
                  <a:off x="4403725" y="2224088"/>
                  <a:ext cx="34925" cy="301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6" name="Rectangle 141"/>
                <p:cNvSpPr>
                  <a:spLocks noChangeArrowheads="1"/>
                </p:cNvSpPr>
                <p:nvPr/>
              </p:nvSpPr>
              <p:spPr bwMode="auto">
                <a:xfrm>
                  <a:off x="4351338" y="2398713"/>
                  <a:ext cx="30163" cy="301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7" name="Rectangle 142"/>
                <p:cNvSpPr>
                  <a:spLocks noChangeArrowheads="1"/>
                </p:cNvSpPr>
                <p:nvPr/>
              </p:nvSpPr>
              <p:spPr bwMode="auto">
                <a:xfrm>
                  <a:off x="4310063" y="2516188"/>
                  <a:ext cx="33338" cy="333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8" name="Rectangle 143"/>
                <p:cNvSpPr>
                  <a:spLocks noChangeArrowheads="1"/>
                </p:cNvSpPr>
                <p:nvPr/>
              </p:nvSpPr>
              <p:spPr bwMode="auto">
                <a:xfrm>
                  <a:off x="4521200" y="2327275"/>
                  <a:ext cx="30163" cy="333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19" name="Rectangle 144"/>
                <p:cNvSpPr>
                  <a:spLocks noChangeArrowheads="1"/>
                </p:cNvSpPr>
                <p:nvPr/>
              </p:nvSpPr>
              <p:spPr bwMode="auto">
                <a:xfrm>
                  <a:off x="4446588" y="2473325"/>
                  <a:ext cx="30163" cy="317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0" name="Rectangle 145"/>
                <p:cNvSpPr>
                  <a:spLocks noChangeArrowheads="1"/>
                </p:cNvSpPr>
                <p:nvPr/>
              </p:nvSpPr>
              <p:spPr bwMode="auto">
                <a:xfrm>
                  <a:off x="4476750" y="2576513"/>
                  <a:ext cx="33338" cy="333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1" name="Rectangle 146"/>
                <p:cNvSpPr>
                  <a:spLocks noChangeArrowheads="1"/>
                </p:cNvSpPr>
                <p:nvPr/>
              </p:nvSpPr>
              <p:spPr bwMode="auto">
                <a:xfrm>
                  <a:off x="4367213" y="1838325"/>
                  <a:ext cx="33338" cy="349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2" name="Rectangle 147"/>
                <p:cNvSpPr>
                  <a:spLocks noChangeArrowheads="1"/>
                </p:cNvSpPr>
                <p:nvPr/>
              </p:nvSpPr>
              <p:spPr bwMode="auto">
                <a:xfrm>
                  <a:off x="4460875" y="1709738"/>
                  <a:ext cx="33338" cy="3492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3" name="Rectangle 161"/>
                <p:cNvSpPr>
                  <a:spLocks noChangeArrowheads="1"/>
                </p:cNvSpPr>
                <p:nvPr/>
              </p:nvSpPr>
              <p:spPr bwMode="auto">
                <a:xfrm>
                  <a:off x="4186238" y="2308225"/>
                  <a:ext cx="379413" cy="39211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4" name="Freeform 162"/>
                <p:cNvSpPr>
                  <a:spLocks noEditPoints="1"/>
                </p:cNvSpPr>
                <p:nvPr/>
              </p:nvSpPr>
              <p:spPr bwMode="auto">
                <a:xfrm>
                  <a:off x="4175125" y="2300288"/>
                  <a:ext cx="398463" cy="423863"/>
                </a:xfrm>
                <a:custGeom>
                  <a:avLst/>
                  <a:gdLst>
                    <a:gd name="T0" fmla="*/ 2147483646 w 106"/>
                    <a:gd name="T1" fmla="*/ 0 h 112"/>
                    <a:gd name="T2" fmla="*/ 2147483646 w 106"/>
                    <a:gd name="T3" fmla="*/ 2147483646 h 112"/>
                    <a:gd name="T4" fmla="*/ 2147483646 w 106"/>
                    <a:gd name="T5" fmla="*/ 2147483646 h 112"/>
                    <a:gd name="T6" fmla="*/ 2147483646 w 106"/>
                    <a:gd name="T7" fmla="*/ 2147483646 h 112"/>
                    <a:gd name="T8" fmla="*/ 2147483646 w 106"/>
                    <a:gd name="T9" fmla="*/ 2147483646 h 112"/>
                    <a:gd name="T10" fmla="*/ 2147483646 w 106"/>
                    <a:gd name="T11" fmla="*/ 2147483646 h 112"/>
                    <a:gd name="T12" fmla="*/ 2147483646 w 106"/>
                    <a:gd name="T13" fmla="*/ 2147483646 h 112"/>
                    <a:gd name="T14" fmla="*/ 2147483646 w 106"/>
                    <a:gd name="T15" fmla="*/ 2147483646 h 112"/>
                    <a:gd name="T16" fmla="*/ 2147483646 w 106"/>
                    <a:gd name="T17" fmla="*/ 2147483646 h 112"/>
                    <a:gd name="T18" fmla="*/ 2147483646 w 106"/>
                    <a:gd name="T19" fmla="*/ 2147483646 h 112"/>
                    <a:gd name="T20" fmla="*/ 2147483646 w 106"/>
                    <a:gd name="T21" fmla="*/ 2147483646 h 112"/>
                    <a:gd name="T22" fmla="*/ 2147483646 w 106"/>
                    <a:gd name="T23" fmla="*/ 2147483646 h 112"/>
                    <a:gd name="T24" fmla="*/ 2147483646 w 106"/>
                    <a:gd name="T25" fmla="*/ 2147483646 h 112"/>
                    <a:gd name="T26" fmla="*/ 2147483646 w 106"/>
                    <a:gd name="T27" fmla="*/ 2147483646 h 112"/>
                    <a:gd name="T28" fmla="*/ 2147483646 w 106"/>
                    <a:gd name="T29" fmla="*/ 2147483646 h 112"/>
                    <a:gd name="T30" fmla="*/ 2147483646 w 106"/>
                    <a:gd name="T31" fmla="*/ 2147483646 h 112"/>
                    <a:gd name="T32" fmla="*/ 2147483646 w 106"/>
                    <a:gd name="T33" fmla="*/ 2147483646 h 112"/>
                    <a:gd name="T34" fmla="*/ 2147483646 w 106"/>
                    <a:gd name="T35" fmla="*/ 2147483646 h 112"/>
                    <a:gd name="T36" fmla="*/ 2147483646 w 106"/>
                    <a:gd name="T37" fmla="*/ 2147483646 h 112"/>
                    <a:gd name="T38" fmla="*/ 2147483646 w 106"/>
                    <a:gd name="T39" fmla="*/ 2147483646 h 112"/>
                    <a:gd name="T40" fmla="*/ 2147483646 w 106"/>
                    <a:gd name="T41" fmla="*/ 2147483646 h 112"/>
                    <a:gd name="T42" fmla="*/ 2147483646 w 106"/>
                    <a:gd name="T43" fmla="*/ 2147483646 h 112"/>
                    <a:gd name="T44" fmla="*/ 2147483646 w 106"/>
                    <a:gd name="T45" fmla="*/ 2147483646 h 112"/>
                    <a:gd name="T46" fmla="*/ 2147483646 w 106"/>
                    <a:gd name="T47" fmla="*/ 2147483646 h 112"/>
                    <a:gd name="T48" fmla="*/ 2147483646 w 106"/>
                    <a:gd name="T49" fmla="*/ 2147483646 h 112"/>
                    <a:gd name="T50" fmla="*/ 2147483646 w 106"/>
                    <a:gd name="T51" fmla="*/ 2147483646 h 112"/>
                    <a:gd name="T52" fmla="*/ 2147483646 w 106"/>
                    <a:gd name="T53" fmla="*/ 2147483646 h 112"/>
                    <a:gd name="T54" fmla="*/ 2147483646 w 106"/>
                    <a:gd name="T55" fmla="*/ 2147483646 h 112"/>
                    <a:gd name="T56" fmla="*/ 2147483646 w 106"/>
                    <a:gd name="T57" fmla="*/ 2147483646 h 112"/>
                    <a:gd name="T58" fmla="*/ 2147483646 w 106"/>
                    <a:gd name="T59" fmla="*/ 2147483646 h 112"/>
                    <a:gd name="T60" fmla="*/ 2147483646 w 106"/>
                    <a:gd name="T61" fmla="*/ 2147483646 h 112"/>
                    <a:gd name="T62" fmla="*/ 2147483646 w 106"/>
                    <a:gd name="T63" fmla="*/ 2147483646 h 112"/>
                    <a:gd name="T64" fmla="*/ 2147483646 w 106"/>
                    <a:gd name="T65" fmla="*/ 2147483646 h 112"/>
                    <a:gd name="T66" fmla="*/ 2147483646 w 106"/>
                    <a:gd name="T67" fmla="*/ 2147483646 h 112"/>
                    <a:gd name="T68" fmla="*/ 2147483646 w 106"/>
                    <a:gd name="T69" fmla="*/ 2147483646 h 112"/>
                    <a:gd name="T70" fmla="*/ 2147483646 w 106"/>
                    <a:gd name="T71" fmla="*/ 2147483646 h 112"/>
                    <a:gd name="T72" fmla="*/ 2147483646 w 106"/>
                    <a:gd name="T73" fmla="*/ 2147483646 h 112"/>
                    <a:gd name="T74" fmla="*/ 2147483646 w 106"/>
                    <a:gd name="T75" fmla="*/ 2147483646 h 112"/>
                    <a:gd name="T76" fmla="*/ 2147483646 w 106"/>
                    <a:gd name="T77" fmla="*/ 2147483646 h 112"/>
                    <a:gd name="T78" fmla="*/ 2147483646 w 106"/>
                    <a:gd name="T79" fmla="*/ 2147483646 h 112"/>
                    <a:gd name="T80" fmla="*/ 2147483646 w 106"/>
                    <a:gd name="T81" fmla="*/ 2147483646 h 112"/>
                    <a:gd name="T82" fmla="*/ 2147483646 w 106"/>
                    <a:gd name="T83" fmla="*/ 2147483646 h 112"/>
                    <a:gd name="T84" fmla="*/ 2147483646 w 106"/>
                    <a:gd name="T85" fmla="*/ 2147483646 h 112"/>
                    <a:gd name="T86" fmla="*/ 2147483646 w 106"/>
                    <a:gd name="T87" fmla="*/ 2147483646 h 112"/>
                    <a:gd name="T88" fmla="*/ 2147483646 w 106"/>
                    <a:gd name="T89" fmla="*/ 2147483646 h 112"/>
                    <a:gd name="T90" fmla="*/ 2147483646 w 106"/>
                    <a:gd name="T91" fmla="*/ 2147483646 h 112"/>
                    <a:gd name="T92" fmla="*/ 2147483646 w 106"/>
                    <a:gd name="T93" fmla="*/ 2147483646 h 112"/>
                    <a:gd name="T94" fmla="*/ 2147483646 w 106"/>
                    <a:gd name="T95" fmla="*/ 2147483646 h 112"/>
                    <a:gd name="T96" fmla="*/ 2147483646 w 106"/>
                    <a:gd name="T97" fmla="*/ 2147483646 h 112"/>
                    <a:gd name="T98" fmla="*/ 2147483646 w 106"/>
                    <a:gd name="T99" fmla="*/ 2147483646 h 112"/>
                    <a:gd name="T100" fmla="*/ 2147483646 w 106"/>
                    <a:gd name="T101" fmla="*/ 2147483646 h 11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06" h="112">
                      <a:moveTo>
                        <a:pt x="0" y="0"/>
                      </a:move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106" y="112"/>
                        <a:pt x="106" y="112"/>
                        <a:pt x="106" y="112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lnTo>
                        <a:pt x="0" y="0"/>
                      </a:lnTo>
                      <a:close/>
                      <a:moveTo>
                        <a:pt x="85" y="15"/>
                      </a:moveTo>
                      <a:cubicBezTo>
                        <a:pt x="85" y="12"/>
                        <a:pt x="88" y="9"/>
                        <a:pt x="91" y="9"/>
                      </a:cubicBezTo>
                      <a:cubicBezTo>
                        <a:pt x="91" y="18"/>
                        <a:pt x="91" y="18"/>
                        <a:pt x="91" y="18"/>
                      </a:cubicBezTo>
                      <a:cubicBezTo>
                        <a:pt x="85" y="18"/>
                        <a:pt x="85" y="18"/>
                        <a:pt x="85" y="18"/>
                      </a:cubicBezTo>
                      <a:lnTo>
                        <a:pt x="85" y="15"/>
                      </a:lnTo>
                      <a:close/>
                      <a:moveTo>
                        <a:pt x="85" y="19"/>
                      </a:moveTo>
                      <a:cubicBezTo>
                        <a:pt x="91" y="19"/>
                        <a:pt x="91" y="19"/>
                        <a:pt x="91" y="19"/>
                      </a:cubicBezTo>
                      <a:cubicBezTo>
                        <a:pt x="91" y="26"/>
                        <a:pt x="91" y="26"/>
                        <a:pt x="91" y="26"/>
                      </a:cubicBezTo>
                      <a:cubicBezTo>
                        <a:pt x="85" y="26"/>
                        <a:pt x="85" y="26"/>
                        <a:pt x="85" y="26"/>
                      </a:cubicBezTo>
                      <a:lnTo>
                        <a:pt x="85" y="19"/>
                      </a:lnTo>
                      <a:close/>
                      <a:moveTo>
                        <a:pt x="85" y="47"/>
                      </a:moveTo>
                      <a:cubicBezTo>
                        <a:pt x="85" y="43"/>
                        <a:pt x="88" y="41"/>
                        <a:pt x="91" y="40"/>
                      </a:cubicBezTo>
                      <a:cubicBezTo>
                        <a:pt x="91" y="49"/>
                        <a:pt x="91" y="49"/>
                        <a:pt x="91" y="49"/>
                      </a:cubicBezTo>
                      <a:cubicBezTo>
                        <a:pt x="85" y="49"/>
                        <a:pt x="85" y="49"/>
                        <a:pt x="85" y="49"/>
                      </a:cubicBezTo>
                      <a:lnTo>
                        <a:pt x="85" y="47"/>
                      </a:lnTo>
                      <a:close/>
                      <a:moveTo>
                        <a:pt x="85" y="51"/>
                      </a:moveTo>
                      <a:cubicBezTo>
                        <a:pt x="91" y="51"/>
                        <a:pt x="91" y="51"/>
                        <a:pt x="91" y="51"/>
                      </a:cubicBezTo>
                      <a:cubicBezTo>
                        <a:pt x="91" y="58"/>
                        <a:pt x="91" y="58"/>
                        <a:pt x="91" y="58"/>
                      </a:cubicBezTo>
                      <a:cubicBezTo>
                        <a:pt x="85" y="58"/>
                        <a:pt x="85" y="58"/>
                        <a:pt x="85" y="58"/>
                      </a:cubicBezTo>
                      <a:lnTo>
                        <a:pt x="85" y="51"/>
                      </a:lnTo>
                      <a:close/>
                      <a:moveTo>
                        <a:pt x="85" y="87"/>
                      </a:moveTo>
                      <a:cubicBezTo>
                        <a:pt x="85" y="84"/>
                        <a:pt x="88" y="81"/>
                        <a:pt x="91" y="80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5" y="89"/>
                        <a:pt x="85" y="89"/>
                        <a:pt x="85" y="89"/>
                      </a:cubicBezTo>
                      <a:lnTo>
                        <a:pt x="85" y="87"/>
                      </a:lnTo>
                      <a:close/>
                      <a:moveTo>
                        <a:pt x="59" y="15"/>
                      </a:moveTo>
                      <a:cubicBezTo>
                        <a:pt x="59" y="12"/>
                        <a:pt x="62" y="9"/>
                        <a:pt x="65" y="9"/>
                      </a:cubicBezTo>
                      <a:cubicBezTo>
                        <a:pt x="65" y="18"/>
                        <a:pt x="65" y="18"/>
                        <a:pt x="65" y="18"/>
                      </a:cubicBezTo>
                      <a:cubicBezTo>
                        <a:pt x="59" y="18"/>
                        <a:pt x="59" y="18"/>
                        <a:pt x="59" y="18"/>
                      </a:cubicBezTo>
                      <a:lnTo>
                        <a:pt x="59" y="15"/>
                      </a:lnTo>
                      <a:close/>
                      <a:moveTo>
                        <a:pt x="59" y="19"/>
                      </a:moveTo>
                      <a:cubicBezTo>
                        <a:pt x="65" y="19"/>
                        <a:pt x="65" y="19"/>
                        <a:pt x="65" y="19"/>
                      </a:cubicBezTo>
                      <a:cubicBezTo>
                        <a:pt x="65" y="26"/>
                        <a:pt x="65" y="26"/>
                        <a:pt x="65" y="26"/>
                      </a:cubicBezTo>
                      <a:cubicBezTo>
                        <a:pt x="59" y="26"/>
                        <a:pt x="59" y="26"/>
                        <a:pt x="59" y="26"/>
                      </a:cubicBezTo>
                      <a:lnTo>
                        <a:pt x="59" y="19"/>
                      </a:lnTo>
                      <a:close/>
                      <a:moveTo>
                        <a:pt x="59" y="47"/>
                      </a:moveTo>
                      <a:cubicBezTo>
                        <a:pt x="59" y="43"/>
                        <a:pt x="62" y="41"/>
                        <a:pt x="65" y="40"/>
                      </a:cubicBezTo>
                      <a:cubicBezTo>
                        <a:pt x="65" y="49"/>
                        <a:pt x="65" y="49"/>
                        <a:pt x="65" y="49"/>
                      </a:cubicBezTo>
                      <a:cubicBezTo>
                        <a:pt x="59" y="49"/>
                        <a:pt x="59" y="49"/>
                        <a:pt x="59" y="49"/>
                      </a:cubicBezTo>
                      <a:lnTo>
                        <a:pt x="59" y="47"/>
                      </a:lnTo>
                      <a:close/>
                      <a:moveTo>
                        <a:pt x="34" y="15"/>
                      </a:moveTo>
                      <a:cubicBezTo>
                        <a:pt x="34" y="12"/>
                        <a:pt x="36" y="9"/>
                        <a:pt x="40" y="9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34" y="18"/>
                        <a:pt x="34" y="18"/>
                        <a:pt x="34" y="18"/>
                      </a:cubicBezTo>
                      <a:lnTo>
                        <a:pt x="34" y="15"/>
                      </a:lnTo>
                      <a:close/>
                      <a:moveTo>
                        <a:pt x="34" y="19"/>
                      </a:moveTo>
                      <a:cubicBezTo>
                        <a:pt x="40" y="19"/>
                        <a:pt x="40" y="19"/>
                        <a:pt x="40" y="19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34" y="26"/>
                        <a:pt x="34" y="26"/>
                        <a:pt x="34" y="26"/>
                      </a:cubicBezTo>
                      <a:lnTo>
                        <a:pt x="34" y="19"/>
                      </a:lnTo>
                      <a:close/>
                      <a:moveTo>
                        <a:pt x="34" y="47"/>
                      </a:moveTo>
                      <a:cubicBezTo>
                        <a:pt x="34" y="43"/>
                        <a:pt x="36" y="41"/>
                        <a:pt x="40" y="4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34" y="49"/>
                        <a:pt x="34" y="49"/>
                        <a:pt x="34" y="49"/>
                      </a:cubicBezTo>
                      <a:lnTo>
                        <a:pt x="34" y="47"/>
                      </a:lnTo>
                      <a:close/>
                      <a:moveTo>
                        <a:pt x="8" y="15"/>
                      </a:moveTo>
                      <a:cubicBezTo>
                        <a:pt x="8" y="12"/>
                        <a:pt x="11" y="9"/>
                        <a:pt x="14" y="9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8" y="18"/>
                        <a:pt x="8" y="18"/>
                        <a:pt x="8" y="18"/>
                      </a:cubicBezTo>
                      <a:lnTo>
                        <a:pt x="8" y="15"/>
                      </a:lnTo>
                      <a:close/>
                      <a:moveTo>
                        <a:pt x="8" y="19"/>
                      </a:move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8" y="26"/>
                        <a:pt x="8" y="26"/>
                        <a:pt x="8" y="26"/>
                      </a:cubicBezTo>
                      <a:lnTo>
                        <a:pt x="8" y="19"/>
                      </a:lnTo>
                      <a:close/>
                      <a:moveTo>
                        <a:pt x="8" y="47"/>
                      </a:moveTo>
                      <a:cubicBezTo>
                        <a:pt x="8" y="43"/>
                        <a:pt x="11" y="41"/>
                        <a:pt x="14" y="40"/>
                      </a:cubicBezTo>
                      <a:cubicBezTo>
                        <a:pt x="14" y="49"/>
                        <a:pt x="14" y="49"/>
                        <a:pt x="14" y="49"/>
                      </a:cubicBezTo>
                      <a:cubicBezTo>
                        <a:pt x="8" y="49"/>
                        <a:pt x="8" y="49"/>
                        <a:pt x="8" y="49"/>
                      </a:cubicBezTo>
                      <a:lnTo>
                        <a:pt x="8" y="47"/>
                      </a:lnTo>
                      <a:close/>
                      <a:moveTo>
                        <a:pt x="8" y="51"/>
                      </a:move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4" y="58"/>
                        <a:pt x="14" y="58"/>
                        <a:pt x="14" y="58"/>
                      </a:cubicBezTo>
                      <a:cubicBezTo>
                        <a:pt x="8" y="58"/>
                        <a:pt x="8" y="58"/>
                        <a:pt x="8" y="58"/>
                      </a:cubicBezTo>
                      <a:lnTo>
                        <a:pt x="8" y="51"/>
                      </a:lnTo>
                      <a:close/>
                      <a:moveTo>
                        <a:pt x="8" y="87"/>
                      </a:moveTo>
                      <a:cubicBezTo>
                        <a:pt x="8" y="84"/>
                        <a:pt x="11" y="81"/>
                        <a:pt x="14" y="80"/>
                      </a:cubicBezTo>
                      <a:cubicBezTo>
                        <a:pt x="14" y="89"/>
                        <a:pt x="14" y="89"/>
                        <a:pt x="14" y="89"/>
                      </a:cubicBezTo>
                      <a:cubicBezTo>
                        <a:pt x="8" y="89"/>
                        <a:pt x="8" y="89"/>
                        <a:pt x="8" y="89"/>
                      </a:cubicBezTo>
                      <a:lnTo>
                        <a:pt x="8" y="87"/>
                      </a:lnTo>
                      <a:close/>
                      <a:moveTo>
                        <a:pt x="8" y="98"/>
                      </a:moveTo>
                      <a:cubicBezTo>
                        <a:pt x="8" y="91"/>
                        <a:pt x="8" y="91"/>
                        <a:pt x="8" y="91"/>
                      </a:cubicBezTo>
                      <a:cubicBezTo>
                        <a:pt x="14" y="91"/>
                        <a:pt x="14" y="91"/>
                        <a:pt x="14" y="91"/>
                      </a:cubicBezTo>
                      <a:cubicBezTo>
                        <a:pt x="14" y="98"/>
                        <a:pt x="14" y="98"/>
                        <a:pt x="14" y="98"/>
                      </a:cubicBezTo>
                      <a:lnTo>
                        <a:pt x="8" y="98"/>
                      </a:lnTo>
                      <a:close/>
                      <a:moveTo>
                        <a:pt x="21" y="98"/>
                      </a:moveTo>
                      <a:cubicBezTo>
                        <a:pt x="16" y="98"/>
                        <a:pt x="16" y="98"/>
                        <a:pt x="16" y="98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21" y="91"/>
                        <a:pt x="21" y="91"/>
                        <a:pt x="21" y="91"/>
                      </a:cubicBezTo>
                      <a:lnTo>
                        <a:pt x="21" y="98"/>
                      </a:lnTo>
                      <a:close/>
                      <a:moveTo>
                        <a:pt x="21" y="89"/>
                      </a:move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80"/>
                        <a:pt x="16" y="80"/>
                        <a:pt x="16" y="80"/>
                      </a:cubicBezTo>
                      <a:cubicBezTo>
                        <a:pt x="19" y="81"/>
                        <a:pt x="21" y="84"/>
                        <a:pt x="21" y="87"/>
                      </a:cubicBezTo>
                      <a:lnTo>
                        <a:pt x="21" y="89"/>
                      </a:lnTo>
                      <a:close/>
                      <a:moveTo>
                        <a:pt x="21" y="58"/>
                      </a:move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21" y="51"/>
                        <a:pt x="21" y="51"/>
                        <a:pt x="21" y="51"/>
                      </a:cubicBezTo>
                      <a:lnTo>
                        <a:pt x="21" y="58"/>
                      </a:lnTo>
                      <a:close/>
                      <a:moveTo>
                        <a:pt x="21" y="49"/>
                      </a:move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9" y="41"/>
                        <a:pt x="21" y="43"/>
                        <a:pt x="21" y="47"/>
                      </a:cubicBezTo>
                      <a:lnTo>
                        <a:pt x="21" y="49"/>
                      </a:lnTo>
                      <a:close/>
                      <a:moveTo>
                        <a:pt x="21" y="26"/>
                      </a:move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19"/>
                        <a:pt x="16" y="19"/>
                        <a:pt x="16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lnTo>
                        <a:pt x="21" y="26"/>
                      </a:lnTo>
                      <a:close/>
                      <a:moveTo>
                        <a:pt x="21" y="18"/>
                      </a:move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9" y="9"/>
                        <a:pt x="21" y="12"/>
                        <a:pt x="21" y="15"/>
                      </a:cubicBezTo>
                      <a:lnTo>
                        <a:pt x="21" y="18"/>
                      </a:lnTo>
                      <a:close/>
                      <a:moveTo>
                        <a:pt x="34" y="58"/>
                      </a:moveTo>
                      <a:cubicBezTo>
                        <a:pt x="34" y="51"/>
                        <a:pt x="34" y="51"/>
                        <a:pt x="34" y="51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40" y="58"/>
                        <a:pt x="40" y="58"/>
                        <a:pt x="40" y="58"/>
                      </a:cubicBezTo>
                      <a:lnTo>
                        <a:pt x="34" y="58"/>
                      </a:lnTo>
                      <a:close/>
                      <a:moveTo>
                        <a:pt x="47" y="58"/>
                      </a:moveTo>
                      <a:cubicBezTo>
                        <a:pt x="41" y="58"/>
                        <a:pt x="41" y="58"/>
                        <a:pt x="41" y="58"/>
                      </a:cubicBezTo>
                      <a:cubicBezTo>
                        <a:pt x="41" y="51"/>
                        <a:pt x="41" y="51"/>
                        <a:pt x="41" y="51"/>
                      </a:cubicBezTo>
                      <a:cubicBezTo>
                        <a:pt x="47" y="51"/>
                        <a:pt x="47" y="51"/>
                        <a:pt x="47" y="51"/>
                      </a:cubicBezTo>
                      <a:lnTo>
                        <a:pt x="47" y="58"/>
                      </a:lnTo>
                      <a:close/>
                      <a:moveTo>
                        <a:pt x="47" y="49"/>
                      </a:moveTo>
                      <a:cubicBezTo>
                        <a:pt x="41" y="49"/>
                        <a:pt x="41" y="49"/>
                        <a:pt x="41" y="49"/>
                      </a:cubicBezTo>
                      <a:cubicBezTo>
                        <a:pt x="41" y="40"/>
                        <a:pt x="41" y="40"/>
                        <a:pt x="41" y="40"/>
                      </a:cubicBezTo>
                      <a:cubicBezTo>
                        <a:pt x="44" y="41"/>
                        <a:pt x="47" y="43"/>
                        <a:pt x="47" y="47"/>
                      </a:cubicBezTo>
                      <a:lnTo>
                        <a:pt x="47" y="49"/>
                      </a:lnTo>
                      <a:close/>
                      <a:moveTo>
                        <a:pt x="47" y="26"/>
                      </a:moveTo>
                      <a:cubicBezTo>
                        <a:pt x="41" y="26"/>
                        <a:pt x="41" y="26"/>
                        <a:pt x="41" y="26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lnTo>
                        <a:pt x="47" y="26"/>
                      </a:lnTo>
                      <a:close/>
                      <a:moveTo>
                        <a:pt x="47" y="18"/>
                      </a:move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4" y="9"/>
                        <a:pt x="47" y="12"/>
                        <a:pt x="47" y="15"/>
                      </a:cubicBezTo>
                      <a:lnTo>
                        <a:pt x="47" y="18"/>
                      </a:lnTo>
                      <a:close/>
                      <a:moveTo>
                        <a:pt x="59" y="58"/>
                      </a:moveTo>
                      <a:cubicBezTo>
                        <a:pt x="59" y="51"/>
                        <a:pt x="59" y="51"/>
                        <a:pt x="59" y="51"/>
                      </a:cubicBezTo>
                      <a:cubicBezTo>
                        <a:pt x="65" y="51"/>
                        <a:pt x="65" y="51"/>
                        <a:pt x="65" y="51"/>
                      </a:cubicBezTo>
                      <a:cubicBezTo>
                        <a:pt x="65" y="58"/>
                        <a:pt x="65" y="58"/>
                        <a:pt x="65" y="58"/>
                      </a:cubicBezTo>
                      <a:lnTo>
                        <a:pt x="59" y="58"/>
                      </a:lnTo>
                      <a:close/>
                      <a:moveTo>
                        <a:pt x="73" y="58"/>
                      </a:moveTo>
                      <a:cubicBezTo>
                        <a:pt x="67" y="58"/>
                        <a:pt x="67" y="58"/>
                        <a:pt x="67" y="58"/>
                      </a:cubicBezTo>
                      <a:cubicBezTo>
                        <a:pt x="67" y="51"/>
                        <a:pt x="67" y="51"/>
                        <a:pt x="67" y="51"/>
                      </a:cubicBezTo>
                      <a:cubicBezTo>
                        <a:pt x="73" y="51"/>
                        <a:pt x="73" y="51"/>
                        <a:pt x="73" y="51"/>
                      </a:cubicBezTo>
                      <a:lnTo>
                        <a:pt x="73" y="58"/>
                      </a:lnTo>
                      <a:close/>
                      <a:moveTo>
                        <a:pt x="73" y="49"/>
                      </a:moveTo>
                      <a:cubicBezTo>
                        <a:pt x="67" y="49"/>
                        <a:pt x="67" y="49"/>
                        <a:pt x="67" y="49"/>
                      </a:cubicBezTo>
                      <a:cubicBezTo>
                        <a:pt x="67" y="40"/>
                        <a:pt x="67" y="40"/>
                        <a:pt x="67" y="40"/>
                      </a:cubicBezTo>
                      <a:cubicBezTo>
                        <a:pt x="70" y="41"/>
                        <a:pt x="73" y="43"/>
                        <a:pt x="73" y="47"/>
                      </a:cubicBezTo>
                      <a:lnTo>
                        <a:pt x="73" y="49"/>
                      </a:lnTo>
                      <a:close/>
                      <a:moveTo>
                        <a:pt x="73" y="26"/>
                      </a:move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7" y="19"/>
                        <a:pt x="67" y="19"/>
                        <a:pt x="67" y="19"/>
                      </a:cubicBezTo>
                      <a:cubicBezTo>
                        <a:pt x="73" y="19"/>
                        <a:pt x="73" y="19"/>
                        <a:pt x="73" y="19"/>
                      </a:cubicBezTo>
                      <a:lnTo>
                        <a:pt x="73" y="26"/>
                      </a:lnTo>
                      <a:close/>
                      <a:moveTo>
                        <a:pt x="73" y="18"/>
                      </a:moveTo>
                      <a:cubicBezTo>
                        <a:pt x="67" y="18"/>
                        <a:pt x="67" y="18"/>
                        <a:pt x="67" y="18"/>
                      </a:cubicBezTo>
                      <a:cubicBezTo>
                        <a:pt x="67" y="9"/>
                        <a:pt x="67" y="9"/>
                        <a:pt x="67" y="9"/>
                      </a:cubicBezTo>
                      <a:cubicBezTo>
                        <a:pt x="70" y="9"/>
                        <a:pt x="73" y="12"/>
                        <a:pt x="73" y="15"/>
                      </a:cubicBezTo>
                      <a:lnTo>
                        <a:pt x="73" y="18"/>
                      </a:lnTo>
                      <a:close/>
                      <a:moveTo>
                        <a:pt x="85" y="98"/>
                      </a:moveTo>
                      <a:cubicBezTo>
                        <a:pt x="85" y="91"/>
                        <a:pt x="85" y="91"/>
                        <a:pt x="85" y="91"/>
                      </a:cubicBezTo>
                      <a:cubicBezTo>
                        <a:pt x="91" y="91"/>
                        <a:pt x="91" y="91"/>
                        <a:pt x="91" y="91"/>
                      </a:cubicBezTo>
                      <a:cubicBezTo>
                        <a:pt x="91" y="98"/>
                        <a:pt x="91" y="98"/>
                        <a:pt x="91" y="98"/>
                      </a:cubicBezTo>
                      <a:lnTo>
                        <a:pt x="85" y="98"/>
                      </a:lnTo>
                      <a:close/>
                      <a:moveTo>
                        <a:pt x="98" y="98"/>
                      </a:moveTo>
                      <a:cubicBezTo>
                        <a:pt x="92" y="98"/>
                        <a:pt x="92" y="98"/>
                        <a:pt x="92" y="98"/>
                      </a:cubicBezTo>
                      <a:cubicBezTo>
                        <a:pt x="92" y="91"/>
                        <a:pt x="92" y="91"/>
                        <a:pt x="92" y="91"/>
                      </a:cubicBezTo>
                      <a:cubicBezTo>
                        <a:pt x="98" y="91"/>
                        <a:pt x="98" y="91"/>
                        <a:pt x="98" y="91"/>
                      </a:cubicBezTo>
                      <a:lnTo>
                        <a:pt x="98" y="98"/>
                      </a:lnTo>
                      <a:close/>
                      <a:moveTo>
                        <a:pt x="98" y="89"/>
                      </a:moveTo>
                      <a:cubicBezTo>
                        <a:pt x="92" y="89"/>
                        <a:pt x="92" y="89"/>
                        <a:pt x="92" y="89"/>
                      </a:cubicBezTo>
                      <a:cubicBezTo>
                        <a:pt x="92" y="80"/>
                        <a:pt x="92" y="80"/>
                        <a:pt x="92" y="80"/>
                      </a:cubicBezTo>
                      <a:cubicBezTo>
                        <a:pt x="96" y="81"/>
                        <a:pt x="98" y="84"/>
                        <a:pt x="98" y="87"/>
                      </a:cubicBezTo>
                      <a:lnTo>
                        <a:pt x="98" y="89"/>
                      </a:lnTo>
                      <a:close/>
                      <a:moveTo>
                        <a:pt x="98" y="58"/>
                      </a:moveTo>
                      <a:cubicBezTo>
                        <a:pt x="92" y="58"/>
                        <a:pt x="92" y="58"/>
                        <a:pt x="92" y="58"/>
                      </a:cubicBezTo>
                      <a:cubicBezTo>
                        <a:pt x="92" y="51"/>
                        <a:pt x="92" y="51"/>
                        <a:pt x="92" y="51"/>
                      </a:cubicBezTo>
                      <a:cubicBezTo>
                        <a:pt x="98" y="51"/>
                        <a:pt x="98" y="51"/>
                        <a:pt x="98" y="51"/>
                      </a:cubicBezTo>
                      <a:lnTo>
                        <a:pt x="98" y="58"/>
                      </a:lnTo>
                      <a:close/>
                      <a:moveTo>
                        <a:pt x="98" y="49"/>
                      </a:moveTo>
                      <a:cubicBezTo>
                        <a:pt x="92" y="49"/>
                        <a:pt x="92" y="49"/>
                        <a:pt x="92" y="49"/>
                      </a:cubicBezTo>
                      <a:cubicBezTo>
                        <a:pt x="92" y="40"/>
                        <a:pt x="92" y="40"/>
                        <a:pt x="92" y="40"/>
                      </a:cubicBezTo>
                      <a:cubicBezTo>
                        <a:pt x="96" y="41"/>
                        <a:pt x="98" y="43"/>
                        <a:pt x="98" y="47"/>
                      </a:cubicBezTo>
                      <a:lnTo>
                        <a:pt x="98" y="49"/>
                      </a:lnTo>
                      <a:close/>
                      <a:moveTo>
                        <a:pt x="98" y="26"/>
                      </a:moveTo>
                      <a:cubicBezTo>
                        <a:pt x="92" y="26"/>
                        <a:pt x="92" y="26"/>
                        <a:pt x="92" y="26"/>
                      </a:cubicBezTo>
                      <a:cubicBezTo>
                        <a:pt x="92" y="19"/>
                        <a:pt x="92" y="19"/>
                        <a:pt x="92" y="19"/>
                      </a:cubicBezTo>
                      <a:cubicBezTo>
                        <a:pt x="98" y="19"/>
                        <a:pt x="98" y="19"/>
                        <a:pt x="98" y="19"/>
                      </a:cubicBezTo>
                      <a:lnTo>
                        <a:pt x="98" y="26"/>
                      </a:lnTo>
                      <a:close/>
                      <a:moveTo>
                        <a:pt x="98" y="18"/>
                      </a:move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92" y="9"/>
                        <a:pt x="92" y="9"/>
                        <a:pt x="92" y="9"/>
                      </a:cubicBezTo>
                      <a:cubicBezTo>
                        <a:pt x="96" y="9"/>
                        <a:pt x="98" y="12"/>
                        <a:pt x="98" y="15"/>
                      </a:cubicBezTo>
                      <a:lnTo>
                        <a:pt x="98" y="18"/>
                      </a:lnTo>
                      <a:close/>
                    </a:path>
                  </a:pathLst>
                </a:custGeom>
                <a:solidFill>
                  <a:srgbClr val="C2B8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5" name="Rectangle 163"/>
                <p:cNvSpPr>
                  <a:spLocks noChangeArrowheads="1"/>
                </p:cNvSpPr>
                <p:nvPr/>
              </p:nvSpPr>
              <p:spPr bwMode="auto">
                <a:xfrm>
                  <a:off x="4314825" y="2565400"/>
                  <a:ext cx="115888" cy="1587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6" name="Freeform 164"/>
                <p:cNvSpPr/>
                <p:nvPr/>
              </p:nvSpPr>
              <p:spPr bwMode="auto">
                <a:xfrm>
                  <a:off x="4159250" y="2209800"/>
                  <a:ext cx="425450" cy="93663"/>
                </a:xfrm>
                <a:custGeom>
                  <a:avLst/>
                  <a:gdLst>
                    <a:gd name="T0" fmla="*/ 2147483646 w 268"/>
                    <a:gd name="T1" fmla="*/ 0 h 59"/>
                    <a:gd name="T2" fmla="*/ 2147483646 w 268"/>
                    <a:gd name="T3" fmla="*/ 0 h 59"/>
                    <a:gd name="T4" fmla="*/ 0 w 268"/>
                    <a:gd name="T5" fmla="*/ 2147483646 h 59"/>
                    <a:gd name="T6" fmla="*/ 2147483646 w 268"/>
                    <a:gd name="T7" fmla="*/ 2147483646 h 59"/>
                    <a:gd name="T8" fmla="*/ 2147483646 w 268"/>
                    <a:gd name="T9" fmla="*/ 0 h 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68" h="59">
                      <a:moveTo>
                        <a:pt x="235" y="0"/>
                      </a:moveTo>
                      <a:lnTo>
                        <a:pt x="33" y="0"/>
                      </a:lnTo>
                      <a:lnTo>
                        <a:pt x="0" y="59"/>
                      </a:lnTo>
                      <a:lnTo>
                        <a:pt x="268" y="59"/>
                      </a:lnTo>
                      <a:lnTo>
                        <a:pt x="235" y="0"/>
                      </a:lnTo>
                      <a:close/>
                    </a:path>
                  </a:pathLst>
                </a:cu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7" name="Rectangle 165"/>
                <p:cNvSpPr>
                  <a:spLocks noChangeArrowheads="1"/>
                </p:cNvSpPr>
                <p:nvPr/>
              </p:nvSpPr>
              <p:spPr bwMode="auto">
                <a:xfrm>
                  <a:off x="4175125" y="2425700"/>
                  <a:ext cx="398463" cy="6350"/>
                </a:xfrm>
                <a:prstGeom prst="rect">
                  <a:avLst/>
                </a:pr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8" name="Rectangle 166"/>
                <p:cNvSpPr>
                  <a:spLocks noChangeArrowheads="1"/>
                </p:cNvSpPr>
                <p:nvPr/>
              </p:nvSpPr>
              <p:spPr bwMode="auto">
                <a:xfrm>
                  <a:off x="4175125" y="2541588"/>
                  <a:ext cx="398463" cy="12700"/>
                </a:xfrm>
                <a:prstGeom prst="rect">
                  <a:avLst/>
                </a:pr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9" name="Rectangle 167"/>
                <p:cNvSpPr>
                  <a:spLocks noChangeArrowheads="1"/>
                </p:cNvSpPr>
                <p:nvPr/>
              </p:nvSpPr>
              <p:spPr bwMode="auto">
                <a:xfrm>
                  <a:off x="4284663" y="2598738"/>
                  <a:ext cx="11113" cy="125413"/>
                </a:xfrm>
                <a:prstGeom prst="rect">
                  <a:avLst/>
                </a:pr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0" name="Rectangle 168"/>
                <p:cNvSpPr>
                  <a:spLocks noChangeArrowheads="1"/>
                </p:cNvSpPr>
                <p:nvPr/>
              </p:nvSpPr>
              <p:spPr bwMode="auto">
                <a:xfrm>
                  <a:off x="4452938" y="2598738"/>
                  <a:ext cx="7938" cy="125413"/>
                </a:xfrm>
                <a:prstGeom prst="rect">
                  <a:avLst/>
                </a:pr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1" name="Freeform 169"/>
                <p:cNvSpPr/>
                <p:nvPr/>
              </p:nvSpPr>
              <p:spPr bwMode="auto">
                <a:xfrm>
                  <a:off x="4268788" y="2565400"/>
                  <a:ext cx="211138" cy="49213"/>
                </a:xfrm>
                <a:custGeom>
                  <a:avLst/>
                  <a:gdLst>
                    <a:gd name="T0" fmla="*/ 2147483646 w 133"/>
                    <a:gd name="T1" fmla="*/ 0 h 31"/>
                    <a:gd name="T2" fmla="*/ 2147483646 w 133"/>
                    <a:gd name="T3" fmla="*/ 0 h 31"/>
                    <a:gd name="T4" fmla="*/ 0 w 133"/>
                    <a:gd name="T5" fmla="*/ 2147483646 h 31"/>
                    <a:gd name="T6" fmla="*/ 2147483646 w 133"/>
                    <a:gd name="T7" fmla="*/ 2147483646 h 31"/>
                    <a:gd name="T8" fmla="*/ 2147483646 w 13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3" h="31">
                      <a:moveTo>
                        <a:pt x="116" y="0"/>
                      </a:moveTo>
                      <a:lnTo>
                        <a:pt x="17" y="0"/>
                      </a:lnTo>
                      <a:lnTo>
                        <a:pt x="0" y="31"/>
                      </a:lnTo>
                      <a:lnTo>
                        <a:pt x="133" y="31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9A88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0" name="Rectangle 59"/>
              <p:cNvSpPr>
                <a:spLocks noChangeArrowheads="1"/>
              </p:cNvSpPr>
              <p:nvPr/>
            </p:nvSpPr>
            <p:spPr bwMode="auto">
              <a:xfrm>
                <a:off x="599536" y="2254448"/>
                <a:ext cx="2479675" cy="3449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en-US" sz="1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Rectangle 60"/>
              <p:cNvSpPr>
                <a:spLocks noChangeArrowheads="1"/>
              </p:cNvSpPr>
              <p:nvPr/>
            </p:nvSpPr>
            <p:spPr bwMode="auto">
              <a:xfrm>
                <a:off x="583964" y="1752936"/>
                <a:ext cx="2479675" cy="3449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en-US" sz="1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 bwMode="auto">
              <a:xfrm>
                <a:off x="590316" y="2886655"/>
                <a:ext cx="2479675" cy="777875"/>
                <a:chOff x="4321422" y="3094159"/>
                <a:chExt cx="3500438" cy="819150"/>
              </a:xfrm>
              <a:solidFill>
                <a:schemeClr val="accent4">
                  <a:lumMod val="50000"/>
                  <a:lumOff val="50000"/>
                </a:schemeClr>
              </a:solidFill>
            </p:grpSpPr>
            <p:sp>
              <p:nvSpPr>
                <p:cNvPr id="108" name="Rectangle 81"/>
                <p:cNvSpPr>
                  <a:spLocks noChangeArrowheads="1"/>
                </p:cNvSpPr>
                <p:nvPr/>
              </p:nvSpPr>
              <p:spPr bwMode="auto">
                <a:xfrm>
                  <a:off x="4321422" y="3094159"/>
                  <a:ext cx="3500438" cy="8191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9" name="Rectangle 82"/>
                <p:cNvSpPr>
                  <a:spLocks noChangeArrowheads="1"/>
                </p:cNvSpPr>
                <p:nvPr/>
              </p:nvSpPr>
              <p:spPr bwMode="auto">
                <a:xfrm>
                  <a:off x="4321422" y="3094159"/>
                  <a:ext cx="3500438" cy="81915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 bwMode="auto">
              <a:xfrm>
                <a:off x="583966" y="3745310"/>
                <a:ext cx="2479675" cy="782638"/>
                <a:chOff x="4321422" y="4029196"/>
                <a:chExt cx="3500438" cy="823913"/>
              </a:xfrm>
              <a:solidFill>
                <a:schemeClr val="accent4">
                  <a:lumMod val="50000"/>
                  <a:lumOff val="50000"/>
                </a:schemeClr>
              </a:solidFill>
            </p:grpSpPr>
            <p:sp>
              <p:nvSpPr>
                <p:cNvPr id="105" name="Rectangle 79"/>
                <p:cNvSpPr>
                  <a:spLocks noChangeArrowheads="1"/>
                </p:cNvSpPr>
                <p:nvPr/>
              </p:nvSpPr>
              <p:spPr bwMode="auto">
                <a:xfrm>
                  <a:off x="4321422" y="4029196"/>
                  <a:ext cx="3500438" cy="8239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6" name="Rectangle 80"/>
                <p:cNvSpPr>
                  <a:spLocks noChangeArrowheads="1"/>
                </p:cNvSpPr>
                <p:nvPr/>
              </p:nvSpPr>
              <p:spPr bwMode="auto">
                <a:xfrm>
                  <a:off x="4321422" y="4029196"/>
                  <a:ext cx="3500438" cy="82391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7" name="Freeform 86"/>
                <p:cNvSpPr/>
                <p:nvPr/>
              </p:nvSpPr>
              <p:spPr bwMode="auto">
                <a:xfrm>
                  <a:off x="4321422" y="4029196"/>
                  <a:ext cx="0" cy="0"/>
                </a:xfrm>
                <a:custGeom>
                  <a:avLst/>
                  <a:gdLst>
                    <a:gd name="T0" fmla="*/ 0 60000 65536"/>
                    <a:gd name="T1" fmla="*/ 0 60000 65536"/>
                    <a:gd name="T2" fmla="*/ 0 60000 65536"/>
                  </a:gdLst>
                  <a:ahLst/>
                  <a:cxnLst>
                    <a:cxn ang="T0">
                      <a:pos x="0" y="0"/>
                    </a:cxn>
                    <a:cxn ang="T1">
                      <a:pos x="0" y="0"/>
                    </a:cxn>
                    <a:cxn ang="T2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</p:grpSp>
          <p:grpSp>
            <p:nvGrpSpPr>
              <p:cNvPr id="24" name="组合 164"/>
              <p:cNvGrpSpPr/>
              <p:nvPr/>
            </p:nvGrpSpPr>
            <p:grpSpPr bwMode="auto">
              <a:xfrm>
                <a:off x="583964" y="5199398"/>
                <a:ext cx="2479675" cy="520700"/>
                <a:chOff x="4321422" y="5784971"/>
                <a:chExt cx="3500438" cy="549275"/>
              </a:xfrm>
            </p:grpSpPr>
            <p:sp>
              <p:nvSpPr>
                <p:cNvPr id="56" name="Rectangle 9"/>
                <p:cNvSpPr>
                  <a:spLocks noChangeArrowheads="1"/>
                </p:cNvSpPr>
                <p:nvPr/>
              </p:nvSpPr>
              <p:spPr bwMode="auto">
                <a:xfrm>
                  <a:off x="4321422" y="5788146"/>
                  <a:ext cx="3500438" cy="511175"/>
                </a:xfrm>
                <a:prstGeom prst="rect">
                  <a:avLst/>
                </a:prstGeom>
                <a:solidFill>
                  <a:srgbClr val="9537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7" name="Rectangle 10"/>
                <p:cNvSpPr>
                  <a:spLocks noChangeArrowheads="1"/>
                </p:cNvSpPr>
                <p:nvPr/>
              </p:nvSpPr>
              <p:spPr bwMode="auto">
                <a:xfrm>
                  <a:off x="4321422" y="5788146"/>
                  <a:ext cx="3500438" cy="511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8" name="Freeform 11"/>
                <p:cNvSpPr>
                  <a:spLocks noEditPoints="1"/>
                </p:cNvSpPr>
                <p:nvPr/>
              </p:nvSpPr>
              <p:spPr bwMode="auto">
                <a:xfrm>
                  <a:off x="4321422" y="5784971"/>
                  <a:ext cx="3489325" cy="549275"/>
                </a:xfrm>
                <a:custGeom>
                  <a:avLst/>
                  <a:gdLst>
                    <a:gd name="T0" fmla="*/ 2147483646 w 928"/>
                    <a:gd name="T1" fmla="*/ 2147483646 h 146"/>
                    <a:gd name="T2" fmla="*/ 0 w 928"/>
                    <a:gd name="T3" fmla="*/ 2147483646 h 146"/>
                    <a:gd name="T4" fmla="*/ 0 w 928"/>
                    <a:gd name="T5" fmla="*/ 2147483646 h 146"/>
                    <a:gd name="T6" fmla="*/ 2147483646 w 928"/>
                    <a:gd name="T7" fmla="*/ 2147483646 h 146"/>
                    <a:gd name="T8" fmla="*/ 2147483646 w 928"/>
                    <a:gd name="T9" fmla="*/ 2147483646 h 146"/>
                    <a:gd name="T10" fmla="*/ 0 w 928"/>
                    <a:gd name="T11" fmla="*/ 0 h 146"/>
                    <a:gd name="T12" fmla="*/ 0 w 928"/>
                    <a:gd name="T13" fmla="*/ 2147483646 h 146"/>
                    <a:gd name="T14" fmla="*/ 2147483646 w 928"/>
                    <a:gd name="T15" fmla="*/ 2147483646 h 146"/>
                    <a:gd name="T16" fmla="*/ 2147483646 w 928"/>
                    <a:gd name="T17" fmla="*/ 2147483646 h 146"/>
                    <a:gd name="T18" fmla="*/ 0 w 928"/>
                    <a:gd name="T19" fmla="*/ 2147483646 h 146"/>
                    <a:gd name="T20" fmla="*/ 0 w 928"/>
                    <a:gd name="T21" fmla="*/ 0 h 146"/>
                    <a:gd name="T22" fmla="*/ 0 w 928"/>
                    <a:gd name="T23" fmla="*/ 0 h 1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28" h="146">
                      <a:moveTo>
                        <a:pt x="665" y="137"/>
                      </a:move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0" y="146"/>
                        <a:pt x="0" y="146"/>
                        <a:pt x="0" y="146"/>
                      </a:cubicBezTo>
                      <a:cubicBezTo>
                        <a:pt x="928" y="146"/>
                        <a:pt x="928" y="146"/>
                        <a:pt x="928" y="146"/>
                      </a:cubicBezTo>
                      <a:cubicBezTo>
                        <a:pt x="914" y="146"/>
                        <a:pt x="824" y="145"/>
                        <a:pt x="665" y="137"/>
                      </a:cubicBezTo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3D4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" name="Freeform 13"/>
                <p:cNvSpPr/>
                <p:nvPr/>
              </p:nvSpPr>
              <p:spPr bwMode="auto">
                <a:xfrm>
                  <a:off x="4532560" y="5878634"/>
                  <a:ext cx="107950" cy="101600"/>
                </a:xfrm>
                <a:custGeom>
                  <a:avLst/>
                  <a:gdLst>
                    <a:gd name="T0" fmla="*/ 2147483646 w 29"/>
                    <a:gd name="T1" fmla="*/ 0 h 27"/>
                    <a:gd name="T2" fmla="*/ 0 w 29"/>
                    <a:gd name="T3" fmla="*/ 0 h 27"/>
                    <a:gd name="T4" fmla="*/ 0 w 29"/>
                    <a:gd name="T5" fmla="*/ 2147483646 h 27"/>
                    <a:gd name="T6" fmla="*/ 2147483646 w 29"/>
                    <a:gd name="T7" fmla="*/ 2147483646 h 27"/>
                    <a:gd name="T8" fmla="*/ 2147483646 w 29"/>
                    <a:gd name="T9" fmla="*/ 0 h 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" h="27">
                      <a:moveTo>
                        <a:pt x="2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8" y="18"/>
                        <a:pt x="18" y="22"/>
                        <a:pt x="29" y="27"/>
                      </a:cubicBezTo>
                      <a:cubicBezTo>
                        <a:pt x="29" y="0"/>
                        <a:pt x="29" y="0"/>
                        <a:pt x="29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" name="Freeform 14"/>
                <p:cNvSpPr/>
                <p:nvPr/>
              </p:nvSpPr>
              <p:spPr bwMode="auto">
                <a:xfrm>
                  <a:off x="4532560" y="5927846"/>
                  <a:ext cx="107950" cy="60325"/>
                </a:xfrm>
                <a:custGeom>
                  <a:avLst/>
                  <a:gdLst>
                    <a:gd name="T0" fmla="*/ 0 w 29"/>
                    <a:gd name="T1" fmla="*/ 0 h 16"/>
                    <a:gd name="T2" fmla="*/ 0 w 29"/>
                    <a:gd name="T3" fmla="*/ 2147483646 h 16"/>
                    <a:gd name="T4" fmla="*/ 2147483646 w 29"/>
                    <a:gd name="T5" fmla="*/ 2147483646 h 16"/>
                    <a:gd name="T6" fmla="*/ 2147483646 w 29"/>
                    <a:gd name="T7" fmla="*/ 2147483646 h 16"/>
                    <a:gd name="T8" fmla="*/ 0 w 29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" h="16">
                      <a:moveTo>
                        <a:pt x="0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18" y="9"/>
                        <a:pt x="8" y="5"/>
                        <a:pt x="0" y="0"/>
                      </a:cubicBezTo>
                    </a:path>
                  </a:pathLst>
                </a:custGeom>
                <a:solidFill>
                  <a:srgbClr val="D9A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" name="Freeform 15"/>
                <p:cNvSpPr/>
                <p:nvPr/>
              </p:nvSpPr>
              <p:spPr bwMode="auto">
                <a:xfrm>
                  <a:off x="4738935" y="6021509"/>
                  <a:ext cx="52388" cy="19050"/>
                </a:xfrm>
                <a:custGeom>
                  <a:avLst/>
                  <a:gdLst>
                    <a:gd name="T0" fmla="*/ 2147483646 w 14"/>
                    <a:gd name="T1" fmla="*/ 0 h 5"/>
                    <a:gd name="T2" fmla="*/ 0 w 14"/>
                    <a:gd name="T3" fmla="*/ 0 h 5"/>
                    <a:gd name="T4" fmla="*/ 2147483646 w 14"/>
                    <a:gd name="T5" fmla="*/ 2147483646 h 5"/>
                    <a:gd name="T6" fmla="*/ 2147483646 w 14"/>
                    <a:gd name="T7" fmla="*/ 0 h 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" h="5">
                      <a:moveTo>
                        <a:pt x="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1"/>
                        <a:pt x="9" y="3"/>
                        <a:pt x="14" y="5"/>
                      </a:cubicBezTo>
                      <a:cubicBezTo>
                        <a:pt x="14" y="0"/>
                        <a:pt x="14" y="0"/>
                        <a:pt x="14" y="0"/>
                      </a:cubicBezTo>
                    </a:path>
                  </a:pathLst>
                </a:custGeom>
                <a:solidFill>
                  <a:srgbClr val="EAB6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2" name="Freeform 16"/>
                <p:cNvSpPr/>
                <p:nvPr/>
              </p:nvSpPr>
              <p:spPr bwMode="auto">
                <a:xfrm>
                  <a:off x="4681785" y="6021509"/>
                  <a:ext cx="109538" cy="109538"/>
                </a:xfrm>
                <a:custGeom>
                  <a:avLst/>
                  <a:gdLst>
                    <a:gd name="T0" fmla="*/ 2147483646 w 29"/>
                    <a:gd name="T1" fmla="*/ 0 h 29"/>
                    <a:gd name="T2" fmla="*/ 0 w 29"/>
                    <a:gd name="T3" fmla="*/ 0 h 29"/>
                    <a:gd name="T4" fmla="*/ 0 w 29"/>
                    <a:gd name="T5" fmla="*/ 2147483646 h 29"/>
                    <a:gd name="T6" fmla="*/ 2147483646 w 29"/>
                    <a:gd name="T7" fmla="*/ 2147483646 h 29"/>
                    <a:gd name="T8" fmla="*/ 2147483646 w 29"/>
                    <a:gd name="T9" fmla="*/ 2147483646 h 29"/>
                    <a:gd name="T10" fmla="*/ 2147483646 w 29"/>
                    <a:gd name="T11" fmla="*/ 0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9" h="29">
                      <a:moveTo>
                        <a:pt x="1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29" y="29"/>
                        <a:pt x="29" y="29"/>
                        <a:pt x="29" y="29"/>
                      </a:cubicBezTo>
                      <a:cubicBezTo>
                        <a:pt x="29" y="5"/>
                        <a:pt x="29" y="5"/>
                        <a:pt x="29" y="5"/>
                      </a:cubicBezTo>
                      <a:cubicBezTo>
                        <a:pt x="24" y="3"/>
                        <a:pt x="20" y="1"/>
                        <a:pt x="15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3" name="Rectangle 17"/>
                <p:cNvSpPr>
                  <a:spLocks noChangeArrowheads="1"/>
                </p:cNvSpPr>
                <p:nvPr/>
              </p:nvSpPr>
              <p:spPr bwMode="auto">
                <a:xfrm>
                  <a:off x="4870697" y="5897684"/>
                  <a:ext cx="107950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4" name="Rectangle 18"/>
                <p:cNvSpPr>
                  <a:spLocks noChangeArrowheads="1"/>
                </p:cNvSpPr>
                <p:nvPr/>
              </p:nvSpPr>
              <p:spPr bwMode="auto">
                <a:xfrm>
                  <a:off x="4870697" y="5897684"/>
                  <a:ext cx="107950" cy="109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5" name="Rectangle 19"/>
                <p:cNvSpPr>
                  <a:spLocks noChangeArrowheads="1"/>
                </p:cNvSpPr>
                <p:nvPr/>
              </p:nvSpPr>
              <p:spPr bwMode="auto">
                <a:xfrm>
                  <a:off x="6242297" y="5935784"/>
                  <a:ext cx="112713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6" name="Rectangle 20"/>
                <p:cNvSpPr>
                  <a:spLocks noChangeArrowheads="1"/>
                </p:cNvSpPr>
                <p:nvPr/>
              </p:nvSpPr>
              <p:spPr bwMode="auto">
                <a:xfrm>
                  <a:off x="6242297" y="5935784"/>
                  <a:ext cx="112713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7" name="Rectangle 21"/>
                <p:cNvSpPr>
                  <a:spLocks noChangeArrowheads="1"/>
                </p:cNvSpPr>
                <p:nvPr/>
              </p:nvSpPr>
              <p:spPr bwMode="auto">
                <a:xfrm>
                  <a:off x="5351710" y="6051671"/>
                  <a:ext cx="109538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8" name="Rectangle 22"/>
                <p:cNvSpPr>
                  <a:spLocks noChangeArrowheads="1"/>
                </p:cNvSpPr>
                <p:nvPr/>
              </p:nvSpPr>
              <p:spPr bwMode="auto">
                <a:xfrm>
                  <a:off x="5351710" y="6051671"/>
                  <a:ext cx="109538" cy="109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9" name="Rectangle 23"/>
                <p:cNvSpPr>
                  <a:spLocks noChangeArrowheads="1"/>
                </p:cNvSpPr>
                <p:nvPr/>
              </p:nvSpPr>
              <p:spPr bwMode="auto">
                <a:xfrm>
                  <a:off x="4532560" y="6108821"/>
                  <a:ext cx="107950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0" name="Rectangle 24"/>
                <p:cNvSpPr>
                  <a:spLocks noChangeArrowheads="1"/>
                </p:cNvSpPr>
                <p:nvPr/>
              </p:nvSpPr>
              <p:spPr bwMode="auto">
                <a:xfrm>
                  <a:off x="4532560" y="6108821"/>
                  <a:ext cx="107950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" name="Rectangle 25"/>
                <p:cNvSpPr>
                  <a:spLocks noChangeArrowheads="1"/>
                </p:cNvSpPr>
                <p:nvPr/>
              </p:nvSpPr>
              <p:spPr bwMode="auto">
                <a:xfrm>
                  <a:off x="7401172" y="5842121"/>
                  <a:ext cx="109538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2" name="Rectangle 26"/>
                <p:cNvSpPr>
                  <a:spLocks noChangeArrowheads="1"/>
                </p:cNvSpPr>
                <p:nvPr/>
              </p:nvSpPr>
              <p:spPr bwMode="auto">
                <a:xfrm>
                  <a:off x="7401172" y="5842121"/>
                  <a:ext cx="109538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3" name="Rectangle 27"/>
                <p:cNvSpPr>
                  <a:spLocks noChangeArrowheads="1"/>
                </p:cNvSpPr>
                <p:nvPr/>
              </p:nvSpPr>
              <p:spPr bwMode="auto">
                <a:xfrm>
                  <a:off x="5550147" y="5931021"/>
                  <a:ext cx="109538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4" name="Rectangle 28"/>
                <p:cNvSpPr>
                  <a:spLocks noChangeArrowheads="1"/>
                </p:cNvSpPr>
                <p:nvPr/>
              </p:nvSpPr>
              <p:spPr bwMode="auto">
                <a:xfrm>
                  <a:off x="5550147" y="5931021"/>
                  <a:ext cx="109538" cy="109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5" name="Rectangle 29"/>
                <p:cNvSpPr>
                  <a:spLocks noChangeArrowheads="1"/>
                </p:cNvSpPr>
                <p:nvPr/>
              </p:nvSpPr>
              <p:spPr bwMode="auto">
                <a:xfrm>
                  <a:off x="4926260" y="6161209"/>
                  <a:ext cx="109538" cy="1127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6" name="Rectangle 30"/>
                <p:cNvSpPr>
                  <a:spLocks noChangeArrowheads="1"/>
                </p:cNvSpPr>
                <p:nvPr/>
              </p:nvSpPr>
              <p:spPr bwMode="auto">
                <a:xfrm>
                  <a:off x="4926260" y="6161209"/>
                  <a:ext cx="109538" cy="112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7" name="Rectangle 31"/>
                <p:cNvSpPr>
                  <a:spLocks noChangeArrowheads="1"/>
                </p:cNvSpPr>
                <p:nvPr/>
              </p:nvSpPr>
              <p:spPr bwMode="auto">
                <a:xfrm>
                  <a:off x="5783510" y="5965946"/>
                  <a:ext cx="109538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8" name="Rectangle 32"/>
                <p:cNvSpPr>
                  <a:spLocks noChangeArrowheads="1"/>
                </p:cNvSpPr>
                <p:nvPr/>
              </p:nvSpPr>
              <p:spPr bwMode="auto">
                <a:xfrm>
                  <a:off x="5783510" y="5965946"/>
                  <a:ext cx="109538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9" name="Rectangle 33"/>
                <p:cNvSpPr>
                  <a:spLocks noChangeArrowheads="1"/>
                </p:cNvSpPr>
                <p:nvPr/>
              </p:nvSpPr>
              <p:spPr bwMode="auto">
                <a:xfrm>
                  <a:off x="6035922" y="5842121"/>
                  <a:ext cx="112713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0" name="Rectangle 34"/>
                <p:cNvSpPr>
                  <a:spLocks noChangeArrowheads="1"/>
                </p:cNvSpPr>
                <p:nvPr/>
              </p:nvSpPr>
              <p:spPr bwMode="auto">
                <a:xfrm>
                  <a:off x="6035922" y="5842121"/>
                  <a:ext cx="112713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1" name="Rectangle 35"/>
                <p:cNvSpPr>
                  <a:spLocks noChangeArrowheads="1"/>
                </p:cNvSpPr>
                <p:nvPr/>
              </p:nvSpPr>
              <p:spPr bwMode="auto">
                <a:xfrm>
                  <a:off x="6235947" y="6131046"/>
                  <a:ext cx="107950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" name="Rectangle 36"/>
                <p:cNvSpPr>
                  <a:spLocks noChangeArrowheads="1"/>
                </p:cNvSpPr>
                <p:nvPr/>
              </p:nvSpPr>
              <p:spPr bwMode="auto">
                <a:xfrm>
                  <a:off x="6235947" y="6131046"/>
                  <a:ext cx="107950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3" name="Freeform 37"/>
                <p:cNvSpPr/>
                <p:nvPr/>
              </p:nvSpPr>
              <p:spPr bwMode="auto">
                <a:xfrm>
                  <a:off x="5085010" y="6051671"/>
                  <a:ext cx="107950" cy="93663"/>
                </a:xfrm>
                <a:custGeom>
                  <a:avLst/>
                  <a:gdLst>
                    <a:gd name="T0" fmla="*/ 2147483646 w 29"/>
                    <a:gd name="T1" fmla="*/ 0 h 25"/>
                    <a:gd name="T2" fmla="*/ 0 w 29"/>
                    <a:gd name="T3" fmla="*/ 0 h 25"/>
                    <a:gd name="T4" fmla="*/ 0 w 29"/>
                    <a:gd name="T5" fmla="*/ 2147483646 h 25"/>
                    <a:gd name="T6" fmla="*/ 2147483646 w 29"/>
                    <a:gd name="T7" fmla="*/ 2147483646 h 25"/>
                    <a:gd name="T8" fmla="*/ 2147483646 w 29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" h="25">
                      <a:moveTo>
                        <a:pt x="2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9" y="21"/>
                        <a:pt x="19" y="23"/>
                        <a:pt x="29" y="25"/>
                      </a:cubicBezTo>
                      <a:cubicBezTo>
                        <a:pt x="29" y="0"/>
                        <a:pt x="29" y="0"/>
                        <a:pt x="29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4" name="Freeform 38"/>
                <p:cNvSpPr/>
                <p:nvPr/>
              </p:nvSpPr>
              <p:spPr bwMode="auto">
                <a:xfrm>
                  <a:off x="5085010" y="6123109"/>
                  <a:ext cx="107950" cy="3810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2147483646 h 10"/>
                    <a:gd name="T4" fmla="*/ 2147483646 w 29"/>
                    <a:gd name="T5" fmla="*/ 2147483646 h 10"/>
                    <a:gd name="T6" fmla="*/ 2147483646 w 29"/>
                    <a:gd name="T7" fmla="*/ 2147483646 h 10"/>
                    <a:gd name="T8" fmla="*/ 0 w 29"/>
                    <a:gd name="T9" fmla="*/ 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" h="10">
                      <a:moveTo>
                        <a:pt x="0" y="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9" y="6"/>
                        <a:pt x="29" y="6"/>
                        <a:pt x="29" y="6"/>
                      </a:cubicBezTo>
                      <a:cubicBezTo>
                        <a:pt x="19" y="4"/>
                        <a:pt x="9" y="2"/>
                        <a:pt x="0" y="0"/>
                      </a:cubicBezTo>
                    </a:path>
                  </a:pathLst>
                </a:custGeom>
                <a:solidFill>
                  <a:srgbClr val="D9A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5" name="Rectangle 39"/>
                <p:cNvSpPr>
                  <a:spLocks noChangeArrowheads="1"/>
                </p:cNvSpPr>
                <p:nvPr/>
              </p:nvSpPr>
              <p:spPr bwMode="auto">
                <a:xfrm>
                  <a:off x="6986835" y="5927846"/>
                  <a:ext cx="109538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" name="Rectangle 40"/>
                <p:cNvSpPr>
                  <a:spLocks noChangeArrowheads="1"/>
                </p:cNvSpPr>
                <p:nvPr/>
              </p:nvSpPr>
              <p:spPr bwMode="auto">
                <a:xfrm>
                  <a:off x="6986835" y="5927846"/>
                  <a:ext cx="109538" cy="109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7" name="Rectangle 41"/>
                <p:cNvSpPr>
                  <a:spLocks noChangeArrowheads="1"/>
                </p:cNvSpPr>
                <p:nvPr/>
              </p:nvSpPr>
              <p:spPr bwMode="auto">
                <a:xfrm>
                  <a:off x="7178922" y="5980234"/>
                  <a:ext cx="109538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8" name="Rectangle 42"/>
                <p:cNvSpPr>
                  <a:spLocks noChangeArrowheads="1"/>
                </p:cNvSpPr>
                <p:nvPr/>
              </p:nvSpPr>
              <p:spPr bwMode="auto">
                <a:xfrm>
                  <a:off x="7178922" y="5980234"/>
                  <a:ext cx="109538" cy="109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9" name="Rectangle 43"/>
                <p:cNvSpPr>
                  <a:spLocks noChangeArrowheads="1"/>
                </p:cNvSpPr>
                <p:nvPr/>
              </p:nvSpPr>
              <p:spPr bwMode="auto">
                <a:xfrm>
                  <a:off x="6426447" y="6010396"/>
                  <a:ext cx="109538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0" name="Rectangle 44"/>
                <p:cNvSpPr>
                  <a:spLocks noChangeArrowheads="1"/>
                </p:cNvSpPr>
                <p:nvPr/>
              </p:nvSpPr>
              <p:spPr bwMode="auto">
                <a:xfrm>
                  <a:off x="6426447" y="6010396"/>
                  <a:ext cx="109538" cy="109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1" name="Rectangle 45"/>
                <p:cNvSpPr>
                  <a:spLocks noChangeArrowheads="1"/>
                </p:cNvSpPr>
                <p:nvPr/>
              </p:nvSpPr>
              <p:spPr bwMode="auto">
                <a:xfrm>
                  <a:off x="6682035" y="5883396"/>
                  <a:ext cx="109538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2" name="Rectangle 46"/>
                <p:cNvSpPr>
                  <a:spLocks noChangeArrowheads="1"/>
                </p:cNvSpPr>
                <p:nvPr/>
              </p:nvSpPr>
              <p:spPr bwMode="auto">
                <a:xfrm>
                  <a:off x="6682035" y="5883396"/>
                  <a:ext cx="109538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3" name="Rectangle 47"/>
                <p:cNvSpPr>
                  <a:spLocks noChangeArrowheads="1"/>
                </p:cNvSpPr>
                <p:nvPr/>
              </p:nvSpPr>
              <p:spPr bwMode="auto">
                <a:xfrm>
                  <a:off x="6904285" y="6131046"/>
                  <a:ext cx="109538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4" name="Rectangle 48"/>
                <p:cNvSpPr>
                  <a:spLocks noChangeArrowheads="1"/>
                </p:cNvSpPr>
                <p:nvPr/>
              </p:nvSpPr>
              <p:spPr bwMode="auto">
                <a:xfrm>
                  <a:off x="6904285" y="6131046"/>
                  <a:ext cx="109538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5" name="Rectangle 49"/>
                <p:cNvSpPr>
                  <a:spLocks noChangeArrowheads="1"/>
                </p:cNvSpPr>
                <p:nvPr/>
              </p:nvSpPr>
              <p:spPr bwMode="auto">
                <a:xfrm>
                  <a:off x="7626597" y="6021509"/>
                  <a:ext cx="112713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6" name="Rectangle 50"/>
                <p:cNvSpPr>
                  <a:spLocks noChangeArrowheads="1"/>
                </p:cNvSpPr>
                <p:nvPr/>
              </p:nvSpPr>
              <p:spPr bwMode="auto">
                <a:xfrm>
                  <a:off x="7626597" y="6021509"/>
                  <a:ext cx="112713" cy="109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7" name="Rectangle 51"/>
                <p:cNvSpPr>
                  <a:spLocks noChangeArrowheads="1"/>
                </p:cNvSpPr>
                <p:nvPr/>
              </p:nvSpPr>
              <p:spPr bwMode="auto">
                <a:xfrm>
                  <a:off x="6664572" y="6073896"/>
                  <a:ext cx="107950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8" name="Rectangle 52"/>
                <p:cNvSpPr>
                  <a:spLocks noChangeArrowheads="1"/>
                </p:cNvSpPr>
                <p:nvPr/>
              </p:nvSpPr>
              <p:spPr bwMode="auto">
                <a:xfrm>
                  <a:off x="6664572" y="6073896"/>
                  <a:ext cx="107950" cy="109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9" name="Rectangle 53"/>
                <p:cNvSpPr>
                  <a:spLocks noChangeArrowheads="1"/>
                </p:cNvSpPr>
                <p:nvPr/>
              </p:nvSpPr>
              <p:spPr bwMode="auto">
                <a:xfrm>
                  <a:off x="5881935" y="6108821"/>
                  <a:ext cx="109538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0" name="Rectangle 54"/>
                <p:cNvSpPr>
                  <a:spLocks noChangeArrowheads="1"/>
                </p:cNvSpPr>
                <p:nvPr/>
              </p:nvSpPr>
              <p:spPr bwMode="auto">
                <a:xfrm>
                  <a:off x="5881935" y="6108821"/>
                  <a:ext cx="109538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1" name="Freeform 55"/>
                <p:cNvSpPr/>
                <p:nvPr/>
              </p:nvSpPr>
              <p:spPr bwMode="auto">
                <a:xfrm>
                  <a:off x="5629522" y="6108821"/>
                  <a:ext cx="109538" cy="107950"/>
                </a:xfrm>
                <a:custGeom>
                  <a:avLst/>
                  <a:gdLst>
                    <a:gd name="T0" fmla="*/ 2147483646 w 29"/>
                    <a:gd name="T1" fmla="*/ 0 h 29"/>
                    <a:gd name="T2" fmla="*/ 0 w 29"/>
                    <a:gd name="T3" fmla="*/ 0 h 29"/>
                    <a:gd name="T4" fmla="*/ 0 w 29"/>
                    <a:gd name="T5" fmla="*/ 2147483646 h 29"/>
                    <a:gd name="T6" fmla="*/ 2147483646 w 29"/>
                    <a:gd name="T7" fmla="*/ 2147483646 h 29"/>
                    <a:gd name="T8" fmla="*/ 2147483646 w 29"/>
                    <a:gd name="T9" fmla="*/ 2147483646 h 29"/>
                    <a:gd name="T10" fmla="*/ 2147483646 w 29"/>
                    <a:gd name="T11" fmla="*/ 0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9" h="29">
                      <a:moveTo>
                        <a:pt x="2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8"/>
                        <a:pt x="7" y="29"/>
                        <a:pt x="10" y="29"/>
                      </a:cubicBezTo>
                      <a:cubicBezTo>
                        <a:pt x="29" y="29"/>
                        <a:pt x="29" y="29"/>
                        <a:pt x="29" y="29"/>
                      </a:cubicBezTo>
                      <a:cubicBezTo>
                        <a:pt x="29" y="0"/>
                        <a:pt x="29" y="0"/>
                        <a:pt x="29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2" name="Freeform 56"/>
                <p:cNvSpPr/>
                <p:nvPr/>
              </p:nvSpPr>
              <p:spPr bwMode="auto">
                <a:xfrm>
                  <a:off x="5629522" y="6213596"/>
                  <a:ext cx="38100" cy="3175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2147483646 h 1"/>
                    <a:gd name="T4" fmla="*/ 2147483646 w 10"/>
                    <a:gd name="T5" fmla="*/ 2147483646 h 1"/>
                    <a:gd name="T6" fmla="*/ 0 w 10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0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7" y="1"/>
                        <a:pt x="3" y="0"/>
                        <a:pt x="0" y="0"/>
                      </a:cubicBezTo>
                    </a:path>
                  </a:pathLst>
                </a:custGeom>
                <a:solidFill>
                  <a:srgbClr val="D9AA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3" name="Rectangle 57"/>
                <p:cNvSpPr>
                  <a:spLocks noChangeArrowheads="1"/>
                </p:cNvSpPr>
                <p:nvPr/>
              </p:nvSpPr>
              <p:spPr bwMode="auto">
                <a:xfrm>
                  <a:off x="7348785" y="6108821"/>
                  <a:ext cx="107950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4" name="Rectangle 58"/>
                <p:cNvSpPr>
                  <a:spLocks noChangeArrowheads="1"/>
                </p:cNvSpPr>
                <p:nvPr/>
              </p:nvSpPr>
              <p:spPr bwMode="auto">
                <a:xfrm>
                  <a:off x="7348785" y="6108821"/>
                  <a:ext cx="107950" cy="10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 bwMode="auto">
              <a:xfrm>
                <a:off x="601422" y="4598619"/>
                <a:ext cx="2479675" cy="604412"/>
                <a:chOff x="4321422" y="4968996"/>
                <a:chExt cx="3500438" cy="819150"/>
              </a:xfrm>
              <a:solidFill>
                <a:schemeClr val="accent4">
                  <a:lumMod val="50000"/>
                  <a:lumOff val="50000"/>
                </a:schemeClr>
              </a:solidFill>
            </p:grpSpPr>
            <p:sp>
              <p:nvSpPr>
                <p:cNvPr id="54" name="Rectangle 77"/>
                <p:cNvSpPr>
                  <a:spLocks noChangeArrowheads="1"/>
                </p:cNvSpPr>
                <p:nvPr/>
              </p:nvSpPr>
              <p:spPr bwMode="auto">
                <a:xfrm>
                  <a:off x="4321422" y="4968996"/>
                  <a:ext cx="3500438" cy="819150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" name="Rectangle 78"/>
                <p:cNvSpPr>
                  <a:spLocks noChangeArrowheads="1"/>
                </p:cNvSpPr>
                <p:nvPr/>
              </p:nvSpPr>
              <p:spPr bwMode="auto">
                <a:xfrm>
                  <a:off x="4321422" y="4968996"/>
                  <a:ext cx="3500438" cy="81915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 bwMode="auto">
              <a:xfrm>
                <a:off x="410927" y="1654503"/>
                <a:ext cx="2824162" cy="1180122"/>
                <a:chOff x="4076947" y="1327271"/>
                <a:chExt cx="3986213" cy="1651001"/>
              </a:xfrm>
              <a:solidFill>
                <a:schemeClr val="accent3">
                  <a:lumMod val="50000"/>
                </a:schemeClr>
              </a:solidFill>
            </p:grpSpPr>
            <p:sp>
              <p:nvSpPr>
                <p:cNvPr id="46" name="Freeform 83"/>
                <p:cNvSpPr/>
                <p:nvPr/>
              </p:nvSpPr>
              <p:spPr bwMode="auto">
                <a:xfrm>
                  <a:off x="4321422" y="1481259"/>
                  <a:ext cx="3500438" cy="1497013"/>
                </a:xfrm>
                <a:custGeom>
                  <a:avLst/>
                  <a:gdLst>
                    <a:gd name="T0" fmla="*/ 2147483646 w 2205"/>
                    <a:gd name="T1" fmla="*/ 2147483646 h 943"/>
                    <a:gd name="T2" fmla="*/ 0 w 2205"/>
                    <a:gd name="T3" fmla="*/ 2147483646 h 943"/>
                    <a:gd name="T4" fmla="*/ 0 w 2205"/>
                    <a:gd name="T5" fmla="*/ 2147483646 h 943"/>
                    <a:gd name="T6" fmla="*/ 2147483646 w 2205"/>
                    <a:gd name="T7" fmla="*/ 0 h 943"/>
                    <a:gd name="T8" fmla="*/ 2147483646 w 2205"/>
                    <a:gd name="T9" fmla="*/ 2147483646 h 943"/>
                    <a:gd name="T10" fmla="*/ 2147483646 w 2205"/>
                    <a:gd name="T11" fmla="*/ 2147483646 h 9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205" h="943">
                      <a:moveTo>
                        <a:pt x="2205" y="943"/>
                      </a:moveTo>
                      <a:lnTo>
                        <a:pt x="0" y="943"/>
                      </a:lnTo>
                      <a:lnTo>
                        <a:pt x="0" y="424"/>
                      </a:lnTo>
                      <a:lnTo>
                        <a:pt x="1101" y="0"/>
                      </a:lnTo>
                      <a:lnTo>
                        <a:pt x="2205" y="424"/>
                      </a:lnTo>
                      <a:lnTo>
                        <a:pt x="2205" y="9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7" name="Freeform 84"/>
                <p:cNvSpPr/>
                <p:nvPr/>
              </p:nvSpPr>
              <p:spPr bwMode="auto">
                <a:xfrm>
                  <a:off x="4321422" y="1481259"/>
                  <a:ext cx="3500438" cy="1497013"/>
                </a:xfrm>
                <a:custGeom>
                  <a:avLst/>
                  <a:gdLst>
                    <a:gd name="T0" fmla="*/ 2147483646 w 2205"/>
                    <a:gd name="T1" fmla="*/ 2147483646 h 943"/>
                    <a:gd name="T2" fmla="*/ 0 w 2205"/>
                    <a:gd name="T3" fmla="*/ 2147483646 h 943"/>
                    <a:gd name="T4" fmla="*/ 0 w 2205"/>
                    <a:gd name="T5" fmla="*/ 2147483646 h 943"/>
                    <a:gd name="T6" fmla="*/ 2147483646 w 2205"/>
                    <a:gd name="T7" fmla="*/ 0 h 943"/>
                    <a:gd name="T8" fmla="*/ 2147483646 w 2205"/>
                    <a:gd name="T9" fmla="*/ 2147483646 h 943"/>
                    <a:gd name="T10" fmla="*/ 2147483646 w 2205"/>
                    <a:gd name="T11" fmla="*/ 2147483646 h 9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205" h="943">
                      <a:moveTo>
                        <a:pt x="2205" y="943"/>
                      </a:moveTo>
                      <a:lnTo>
                        <a:pt x="0" y="943"/>
                      </a:lnTo>
                      <a:lnTo>
                        <a:pt x="0" y="424"/>
                      </a:lnTo>
                      <a:lnTo>
                        <a:pt x="1101" y="0"/>
                      </a:lnTo>
                      <a:lnTo>
                        <a:pt x="2205" y="424"/>
                      </a:lnTo>
                      <a:lnTo>
                        <a:pt x="2205" y="943"/>
                      </a:lnTo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8" name="Freeform 90"/>
                <p:cNvSpPr>
                  <a:spLocks noEditPoints="1"/>
                </p:cNvSpPr>
                <p:nvPr/>
              </p:nvSpPr>
              <p:spPr bwMode="auto">
                <a:xfrm>
                  <a:off x="4076947" y="1327271"/>
                  <a:ext cx="3986213" cy="969963"/>
                </a:xfrm>
                <a:custGeom>
                  <a:avLst/>
                  <a:gdLst>
                    <a:gd name="T0" fmla="*/ 2147483646 w 1060"/>
                    <a:gd name="T1" fmla="*/ 2147483646 h 258"/>
                    <a:gd name="T2" fmla="*/ 2147483646 w 1060"/>
                    <a:gd name="T3" fmla="*/ 2147483646 h 258"/>
                    <a:gd name="T4" fmla="*/ 2147483646 w 1060"/>
                    <a:gd name="T5" fmla="*/ 2147483646 h 258"/>
                    <a:gd name="T6" fmla="*/ 2147483646 w 1060"/>
                    <a:gd name="T7" fmla="*/ 2147483646 h 258"/>
                    <a:gd name="T8" fmla="*/ 2147483646 w 1060"/>
                    <a:gd name="T9" fmla="*/ 2147483646 h 258"/>
                    <a:gd name="T10" fmla="*/ 2147483646 w 1060"/>
                    <a:gd name="T11" fmla="*/ 2147483646 h 258"/>
                    <a:gd name="T12" fmla="*/ 2147483646 w 1060"/>
                    <a:gd name="T13" fmla="*/ 2147483646 h 258"/>
                    <a:gd name="T14" fmla="*/ 2147483646 w 1060"/>
                    <a:gd name="T15" fmla="*/ 2147483646 h 258"/>
                    <a:gd name="T16" fmla="*/ 2147483646 w 1060"/>
                    <a:gd name="T17" fmla="*/ 2147483646 h 258"/>
                    <a:gd name="T18" fmla="*/ 2147483646 w 1060"/>
                    <a:gd name="T19" fmla="*/ 2147483646 h 258"/>
                    <a:gd name="T20" fmla="*/ 2147483646 w 1060"/>
                    <a:gd name="T21" fmla="*/ 2147483646 h 258"/>
                    <a:gd name="T22" fmla="*/ 2147483646 w 1060"/>
                    <a:gd name="T23" fmla="*/ 2147483646 h 258"/>
                    <a:gd name="T24" fmla="*/ 2147483646 w 1060"/>
                    <a:gd name="T25" fmla="*/ 2147483646 h 258"/>
                    <a:gd name="T26" fmla="*/ 2147483646 w 1060"/>
                    <a:gd name="T27" fmla="*/ 2147483646 h 258"/>
                    <a:gd name="T28" fmla="*/ 2147483646 w 1060"/>
                    <a:gd name="T29" fmla="*/ 0 h 258"/>
                    <a:gd name="T30" fmla="*/ 2147483646 w 1060"/>
                    <a:gd name="T31" fmla="*/ 2147483646 h 258"/>
                    <a:gd name="T32" fmla="*/ 2147483646 w 1060"/>
                    <a:gd name="T33" fmla="*/ 2147483646 h 258"/>
                    <a:gd name="T34" fmla="*/ 2147483646 w 1060"/>
                    <a:gd name="T35" fmla="*/ 2147483646 h 258"/>
                    <a:gd name="T36" fmla="*/ 2147483646 w 1060"/>
                    <a:gd name="T37" fmla="*/ 2147483646 h 258"/>
                    <a:gd name="T38" fmla="*/ 2147483646 w 1060"/>
                    <a:gd name="T39" fmla="*/ 2147483646 h 258"/>
                    <a:gd name="T40" fmla="*/ 2147483646 w 1060"/>
                    <a:gd name="T41" fmla="*/ 2147483646 h 258"/>
                    <a:gd name="T42" fmla="*/ 2147483646 w 1060"/>
                    <a:gd name="T43" fmla="*/ 2147483646 h 258"/>
                    <a:gd name="T44" fmla="*/ 2147483646 w 1060"/>
                    <a:gd name="T45" fmla="*/ 2147483646 h 258"/>
                    <a:gd name="T46" fmla="*/ 2147483646 w 1060"/>
                    <a:gd name="T47" fmla="*/ 2147483646 h 258"/>
                    <a:gd name="T48" fmla="*/ 2147483646 w 1060"/>
                    <a:gd name="T49" fmla="*/ 2147483646 h 258"/>
                    <a:gd name="T50" fmla="*/ 2147483646 w 1060"/>
                    <a:gd name="T51" fmla="*/ 2147483646 h 258"/>
                    <a:gd name="T52" fmla="*/ 2147483646 w 1060"/>
                    <a:gd name="T53" fmla="*/ 2147483646 h 258"/>
                    <a:gd name="T54" fmla="*/ 2147483646 w 1060"/>
                    <a:gd name="T55" fmla="*/ 2147483646 h 258"/>
                    <a:gd name="T56" fmla="*/ 2147483646 w 1060"/>
                    <a:gd name="T57" fmla="*/ 2147483646 h 258"/>
                    <a:gd name="T58" fmla="*/ 2147483646 w 1060"/>
                    <a:gd name="T59" fmla="*/ 0 h 25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1060" h="258">
                      <a:moveTo>
                        <a:pt x="141" y="155"/>
                      </a:moveTo>
                      <a:cubicBezTo>
                        <a:pt x="7" y="210"/>
                        <a:pt x="7" y="210"/>
                        <a:pt x="7" y="210"/>
                      </a:cubicBezTo>
                      <a:cubicBezTo>
                        <a:pt x="4" y="211"/>
                        <a:pt x="2" y="213"/>
                        <a:pt x="1" y="215"/>
                      </a:cubicBezTo>
                      <a:cubicBezTo>
                        <a:pt x="0" y="217"/>
                        <a:pt x="0" y="220"/>
                        <a:pt x="1" y="222"/>
                      </a:cubicBezTo>
                      <a:cubicBezTo>
                        <a:pt x="14" y="252"/>
                        <a:pt x="14" y="252"/>
                        <a:pt x="14" y="252"/>
                      </a:cubicBezTo>
                      <a:cubicBezTo>
                        <a:pt x="15" y="255"/>
                        <a:pt x="16" y="256"/>
                        <a:pt x="19" y="257"/>
                      </a:cubicBezTo>
                      <a:cubicBezTo>
                        <a:pt x="20" y="258"/>
                        <a:pt x="21" y="258"/>
                        <a:pt x="22" y="258"/>
                      </a:cubicBezTo>
                      <a:cubicBezTo>
                        <a:pt x="24" y="258"/>
                        <a:pt x="25" y="258"/>
                        <a:pt x="26" y="258"/>
                      </a:cubicBezTo>
                      <a:cubicBezTo>
                        <a:pt x="65" y="244"/>
                        <a:pt x="65" y="244"/>
                        <a:pt x="65" y="244"/>
                      </a:cubicBezTo>
                      <a:cubicBezTo>
                        <a:pt x="65" y="220"/>
                        <a:pt x="65" y="220"/>
                        <a:pt x="65" y="220"/>
                      </a:cubicBezTo>
                      <a:cubicBezTo>
                        <a:pt x="65" y="220"/>
                        <a:pt x="65" y="220"/>
                        <a:pt x="65" y="220"/>
                      </a:cubicBezTo>
                      <a:cubicBezTo>
                        <a:pt x="65" y="220"/>
                        <a:pt x="65" y="220"/>
                        <a:pt x="65" y="220"/>
                      </a:cubicBezTo>
                      <a:cubicBezTo>
                        <a:pt x="141" y="191"/>
                        <a:pt x="141" y="191"/>
                        <a:pt x="141" y="191"/>
                      </a:cubicBezTo>
                      <a:cubicBezTo>
                        <a:pt x="141" y="155"/>
                        <a:pt x="141" y="155"/>
                        <a:pt x="141" y="155"/>
                      </a:cubicBezTo>
                      <a:moveTo>
                        <a:pt x="530" y="0"/>
                      </a:moveTo>
                      <a:cubicBezTo>
                        <a:pt x="524" y="0"/>
                        <a:pt x="518" y="1"/>
                        <a:pt x="513" y="3"/>
                      </a:cubicBezTo>
                      <a:cubicBezTo>
                        <a:pt x="301" y="90"/>
                        <a:pt x="301" y="90"/>
                        <a:pt x="301" y="90"/>
                      </a:cubicBezTo>
                      <a:cubicBezTo>
                        <a:pt x="301" y="129"/>
                        <a:pt x="301" y="129"/>
                        <a:pt x="301" y="129"/>
                      </a:cubicBezTo>
                      <a:cubicBezTo>
                        <a:pt x="530" y="41"/>
                        <a:pt x="530" y="41"/>
                        <a:pt x="530" y="41"/>
                      </a:cubicBezTo>
                      <a:cubicBezTo>
                        <a:pt x="996" y="220"/>
                        <a:pt x="996" y="220"/>
                        <a:pt x="996" y="220"/>
                      </a:cubicBezTo>
                      <a:cubicBezTo>
                        <a:pt x="996" y="244"/>
                        <a:pt x="996" y="244"/>
                        <a:pt x="996" y="244"/>
                      </a:cubicBezTo>
                      <a:cubicBezTo>
                        <a:pt x="1035" y="258"/>
                        <a:pt x="1035" y="258"/>
                        <a:pt x="1035" y="258"/>
                      </a:cubicBezTo>
                      <a:cubicBezTo>
                        <a:pt x="1036" y="258"/>
                        <a:pt x="1037" y="258"/>
                        <a:pt x="1038" y="258"/>
                      </a:cubicBezTo>
                      <a:cubicBezTo>
                        <a:pt x="1039" y="258"/>
                        <a:pt x="1041" y="258"/>
                        <a:pt x="1042" y="257"/>
                      </a:cubicBezTo>
                      <a:cubicBezTo>
                        <a:pt x="1044" y="256"/>
                        <a:pt x="1046" y="255"/>
                        <a:pt x="1047" y="252"/>
                      </a:cubicBezTo>
                      <a:cubicBezTo>
                        <a:pt x="1059" y="222"/>
                        <a:pt x="1059" y="222"/>
                        <a:pt x="1059" y="222"/>
                      </a:cubicBezTo>
                      <a:cubicBezTo>
                        <a:pt x="1060" y="220"/>
                        <a:pt x="1060" y="217"/>
                        <a:pt x="1059" y="215"/>
                      </a:cubicBezTo>
                      <a:cubicBezTo>
                        <a:pt x="1058" y="213"/>
                        <a:pt x="1056" y="211"/>
                        <a:pt x="1054" y="210"/>
                      </a:cubicBezTo>
                      <a:cubicBezTo>
                        <a:pt x="548" y="3"/>
                        <a:pt x="548" y="3"/>
                        <a:pt x="548" y="3"/>
                      </a:cubicBezTo>
                      <a:cubicBezTo>
                        <a:pt x="542" y="1"/>
                        <a:pt x="537" y="0"/>
                        <a:pt x="53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9" name="Freeform 99"/>
                <p:cNvSpPr/>
                <p:nvPr/>
              </p:nvSpPr>
              <p:spPr bwMode="auto">
                <a:xfrm>
                  <a:off x="4321422" y="1481259"/>
                  <a:ext cx="3500438" cy="763588"/>
                </a:xfrm>
                <a:custGeom>
                  <a:avLst/>
                  <a:gdLst>
                    <a:gd name="T0" fmla="*/ 2147483646 w 931"/>
                    <a:gd name="T1" fmla="*/ 0 h 203"/>
                    <a:gd name="T2" fmla="*/ 2147483646 w 931"/>
                    <a:gd name="T3" fmla="*/ 2147483646 h 203"/>
                    <a:gd name="T4" fmla="*/ 2147483646 w 931"/>
                    <a:gd name="T5" fmla="*/ 2147483646 h 203"/>
                    <a:gd name="T6" fmla="*/ 2147483646 w 931"/>
                    <a:gd name="T7" fmla="*/ 2147483646 h 203"/>
                    <a:gd name="T8" fmla="*/ 2147483646 w 931"/>
                    <a:gd name="T9" fmla="*/ 2147483646 h 203"/>
                    <a:gd name="T10" fmla="*/ 0 w 931"/>
                    <a:gd name="T11" fmla="*/ 2147483646 h 203"/>
                    <a:gd name="T12" fmla="*/ 2147483646 w 931"/>
                    <a:gd name="T13" fmla="*/ 2147483646 h 203"/>
                    <a:gd name="T14" fmla="*/ 2147483646 w 931"/>
                    <a:gd name="T15" fmla="*/ 2147483646 h 203"/>
                    <a:gd name="T16" fmla="*/ 2147483646 w 931"/>
                    <a:gd name="T17" fmla="*/ 2147483646 h 203"/>
                    <a:gd name="T18" fmla="*/ 2147483646 w 931"/>
                    <a:gd name="T19" fmla="*/ 2147483646 h 203"/>
                    <a:gd name="T20" fmla="*/ 2147483646 w 931"/>
                    <a:gd name="T21" fmla="*/ 2147483646 h 203"/>
                    <a:gd name="T22" fmla="*/ 2147483646 w 931"/>
                    <a:gd name="T23" fmla="*/ 2147483646 h 203"/>
                    <a:gd name="T24" fmla="*/ 2147483646 w 931"/>
                    <a:gd name="T25" fmla="*/ 0 h 20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31" h="203">
                      <a:moveTo>
                        <a:pt x="465" y="0"/>
                      </a:moveTo>
                      <a:cubicBezTo>
                        <a:pt x="236" y="88"/>
                        <a:pt x="236" y="88"/>
                        <a:pt x="236" y="88"/>
                      </a:cubicBezTo>
                      <a:cubicBezTo>
                        <a:pt x="166" y="115"/>
                        <a:pt x="166" y="115"/>
                        <a:pt x="166" y="115"/>
                      </a:cubicBezTo>
                      <a:cubicBezTo>
                        <a:pt x="137" y="126"/>
                        <a:pt x="137" y="126"/>
                        <a:pt x="137" y="126"/>
                      </a:cubicBezTo>
                      <a:cubicBezTo>
                        <a:pt x="76" y="150"/>
                        <a:pt x="76" y="150"/>
                        <a:pt x="76" y="150"/>
                      </a:cubicBezTo>
                      <a:cubicBezTo>
                        <a:pt x="0" y="179"/>
                        <a:pt x="0" y="179"/>
                        <a:pt x="0" y="179"/>
                      </a:cubicBezTo>
                      <a:cubicBezTo>
                        <a:pt x="1" y="181"/>
                        <a:pt x="5" y="188"/>
                        <a:pt x="14" y="198"/>
                      </a:cubicBezTo>
                      <a:cubicBezTo>
                        <a:pt x="448" y="42"/>
                        <a:pt x="448" y="42"/>
                        <a:pt x="448" y="42"/>
                      </a:cubicBezTo>
                      <a:cubicBezTo>
                        <a:pt x="453" y="39"/>
                        <a:pt x="459" y="38"/>
                        <a:pt x="465" y="38"/>
                      </a:cubicBezTo>
                      <a:cubicBezTo>
                        <a:pt x="472" y="38"/>
                        <a:pt x="477" y="39"/>
                        <a:pt x="483" y="42"/>
                      </a:cubicBezTo>
                      <a:cubicBezTo>
                        <a:pt x="931" y="203"/>
                        <a:pt x="931" y="203"/>
                        <a:pt x="931" y="203"/>
                      </a:cubicBezTo>
                      <a:cubicBezTo>
                        <a:pt x="931" y="179"/>
                        <a:pt x="931" y="179"/>
                        <a:pt x="931" y="179"/>
                      </a:cubicBezTo>
                      <a:cubicBezTo>
                        <a:pt x="465" y="0"/>
                        <a:pt x="465" y="0"/>
                        <a:pt x="465" y="0"/>
                      </a:cubicBezTo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50" name="Freeform 100"/>
                <p:cNvSpPr/>
                <p:nvPr/>
              </p:nvSpPr>
              <p:spPr bwMode="auto">
                <a:xfrm>
                  <a:off x="4321422" y="2154359"/>
                  <a:ext cx="0" cy="0"/>
                </a:xfrm>
                <a:custGeom>
                  <a:avLst/>
                  <a:gdLst>
                    <a:gd name="T0" fmla="*/ 0 60000 65536"/>
                    <a:gd name="T1" fmla="*/ 0 60000 65536"/>
                    <a:gd name="T2" fmla="*/ 0 60000 65536"/>
                    <a:gd name="T3" fmla="*/ 0 60000 65536"/>
                  </a:gdLst>
                  <a:ahLst/>
                  <a:cxnLst>
                    <a:cxn ang="T0">
                      <a:pos x="0" y="0"/>
                    </a:cxn>
                    <a:cxn ang="T1">
                      <a:pos x="0" y="0"/>
                    </a:cxn>
                    <a:cxn ang="T2">
                      <a:pos x="0" y="0"/>
                    </a:cxn>
                    <a:cxn ang="T3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51" name="Freeform 101"/>
                <p:cNvSpPr/>
                <p:nvPr/>
              </p:nvSpPr>
              <p:spPr bwMode="auto">
                <a:xfrm>
                  <a:off x="4321422" y="2154359"/>
                  <a:ext cx="52388" cy="90488"/>
                </a:xfrm>
                <a:custGeom>
                  <a:avLst/>
                  <a:gdLst>
                    <a:gd name="T0" fmla="*/ 0 w 14"/>
                    <a:gd name="T1" fmla="*/ 0 h 24"/>
                    <a:gd name="T2" fmla="*/ 0 w 14"/>
                    <a:gd name="T3" fmla="*/ 0 h 24"/>
                    <a:gd name="T4" fmla="*/ 0 w 14"/>
                    <a:gd name="T5" fmla="*/ 2147483646 h 24"/>
                    <a:gd name="T6" fmla="*/ 2147483646 w 14"/>
                    <a:gd name="T7" fmla="*/ 2147483646 h 24"/>
                    <a:gd name="T8" fmla="*/ 0 w 14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2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5" y="9"/>
                        <a:pt x="1" y="2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52" name="Freeform 102"/>
                <p:cNvSpPr/>
                <p:nvPr/>
              </p:nvSpPr>
              <p:spPr bwMode="auto">
                <a:xfrm>
                  <a:off x="4076947" y="1327271"/>
                  <a:ext cx="3986213" cy="969963"/>
                </a:xfrm>
                <a:custGeom>
                  <a:avLst/>
                  <a:gdLst>
                    <a:gd name="T0" fmla="*/ 2147483646 w 1060"/>
                    <a:gd name="T1" fmla="*/ 2147483646 h 258"/>
                    <a:gd name="T2" fmla="*/ 2147483646 w 1060"/>
                    <a:gd name="T3" fmla="*/ 2147483646 h 258"/>
                    <a:gd name="T4" fmla="*/ 2147483646 w 1060"/>
                    <a:gd name="T5" fmla="*/ 2147483646 h 258"/>
                    <a:gd name="T6" fmla="*/ 2147483646 w 1060"/>
                    <a:gd name="T7" fmla="*/ 2147483646 h 258"/>
                    <a:gd name="T8" fmla="*/ 2147483646 w 1060"/>
                    <a:gd name="T9" fmla="*/ 2147483646 h 258"/>
                    <a:gd name="T10" fmla="*/ 2147483646 w 1060"/>
                    <a:gd name="T11" fmla="*/ 2147483646 h 258"/>
                    <a:gd name="T12" fmla="*/ 2147483646 w 1060"/>
                    <a:gd name="T13" fmla="*/ 2147483646 h 258"/>
                    <a:gd name="T14" fmla="*/ 2147483646 w 1060"/>
                    <a:gd name="T15" fmla="*/ 2147483646 h 258"/>
                    <a:gd name="T16" fmla="*/ 2147483646 w 1060"/>
                    <a:gd name="T17" fmla="*/ 2147483646 h 258"/>
                    <a:gd name="T18" fmla="*/ 2147483646 w 1060"/>
                    <a:gd name="T19" fmla="*/ 2147483646 h 258"/>
                    <a:gd name="T20" fmla="*/ 2147483646 w 1060"/>
                    <a:gd name="T21" fmla="*/ 2147483646 h 258"/>
                    <a:gd name="T22" fmla="*/ 2147483646 w 1060"/>
                    <a:gd name="T23" fmla="*/ 2147483646 h 258"/>
                    <a:gd name="T24" fmla="*/ 2147483646 w 1060"/>
                    <a:gd name="T25" fmla="*/ 2147483646 h 258"/>
                    <a:gd name="T26" fmla="*/ 2147483646 w 1060"/>
                    <a:gd name="T27" fmla="*/ 0 h 258"/>
                    <a:gd name="T28" fmla="*/ 2147483646 w 1060"/>
                    <a:gd name="T29" fmla="*/ 2147483646 h 258"/>
                    <a:gd name="T30" fmla="*/ 2147483646 w 1060"/>
                    <a:gd name="T31" fmla="*/ 2147483646 h 258"/>
                    <a:gd name="T32" fmla="*/ 2147483646 w 1060"/>
                    <a:gd name="T33" fmla="*/ 2147483646 h 258"/>
                    <a:gd name="T34" fmla="*/ 2147483646 w 1060"/>
                    <a:gd name="T35" fmla="*/ 2147483646 h 258"/>
                    <a:gd name="T36" fmla="*/ 2147483646 w 1060"/>
                    <a:gd name="T37" fmla="*/ 2147483646 h 2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60" h="258">
                      <a:moveTo>
                        <a:pt x="1047" y="252"/>
                      </a:moveTo>
                      <a:cubicBezTo>
                        <a:pt x="1046" y="255"/>
                        <a:pt x="1044" y="256"/>
                        <a:pt x="1042" y="257"/>
                      </a:cubicBezTo>
                      <a:cubicBezTo>
                        <a:pt x="1039" y="258"/>
                        <a:pt x="1037" y="258"/>
                        <a:pt x="1035" y="258"/>
                      </a:cubicBezTo>
                      <a:cubicBezTo>
                        <a:pt x="548" y="59"/>
                        <a:pt x="548" y="59"/>
                        <a:pt x="548" y="59"/>
                      </a:cubicBezTo>
                      <a:cubicBezTo>
                        <a:pt x="542" y="56"/>
                        <a:pt x="537" y="55"/>
                        <a:pt x="530" y="55"/>
                      </a:cubicBezTo>
                      <a:cubicBezTo>
                        <a:pt x="524" y="55"/>
                        <a:pt x="518" y="56"/>
                        <a:pt x="513" y="59"/>
                      </a:cubicBezTo>
                      <a:cubicBezTo>
                        <a:pt x="26" y="258"/>
                        <a:pt x="26" y="258"/>
                        <a:pt x="26" y="258"/>
                      </a:cubicBezTo>
                      <a:cubicBezTo>
                        <a:pt x="24" y="258"/>
                        <a:pt x="21" y="258"/>
                        <a:pt x="19" y="257"/>
                      </a:cubicBezTo>
                      <a:cubicBezTo>
                        <a:pt x="16" y="256"/>
                        <a:pt x="15" y="255"/>
                        <a:pt x="14" y="252"/>
                      </a:cubicBezTo>
                      <a:cubicBezTo>
                        <a:pt x="1" y="222"/>
                        <a:pt x="1" y="222"/>
                        <a:pt x="1" y="222"/>
                      </a:cubicBezTo>
                      <a:cubicBezTo>
                        <a:pt x="0" y="220"/>
                        <a:pt x="0" y="217"/>
                        <a:pt x="1" y="215"/>
                      </a:cubicBezTo>
                      <a:cubicBezTo>
                        <a:pt x="2" y="213"/>
                        <a:pt x="4" y="211"/>
                        <a:pt x="7" y="210"/>
                      </a:cubicBezTo>
                      <a:cubicBezTo>
                        <a:pt x="513" y="3"/>
                        <a:pt x="513" y="3"/>
                        <a:pt x="513" y="3"/>
                      </a:cubicBezTo>
                      <a:cubicBezTo>
                        <a:pt x="518" y="1"/>
                        <a:pt x="524" y="0"/>
                        <a:pt x="530" y="0"/>
                      </a:cubicBezTo>
                      <a:cubicBezTo>
                        <a:pt x="537" y="0"/>
                        <a:pt x="542" y="1"/>
                        <a:pt x="548" y="3"/>
                      </a:cubicBezTo>
                      <a:cubicBezTo>
                        <a:pt x="1054" y="210"/>
                        <a:pt x="1054" y="210"/>
                        <a:pt x="1054" y="210"/>
                      </a:cubicBezTo>
                      <a:cubicBezTo>
                        <a:pt x="1056" y="211"/>
                        <a:pt x="1058" y="213"/>
                        <a:pt x="1059" y="215"/>
                      </a:cubicBezTo>
                      <a:cubicBezTo>
                        <a:pt x="1060" y="217"/>
                        <a:pt x="1060" y="220"/>
                        <a:pt x="1059" y="222"/>
                      </a:cubicBezTo>
                      <a:lnTo>
                        <a:pt x="1047" y="252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53" name="Freeform 111"/>
                <p:cNvSpPr/>
                <p:nvPr/>
              </p:nvSpPr>
              <p:spPr bwMode="auto">
                <a:xfrm>
                  <a:off x="4859370" y="2269263"/>
                  <a:ext cx="649227" cy="511175"/>
                </a:xfrm>
                <a:custGeom>
                  <a:avLst/>
                  <a:gdLst>
                    <a:gd name="T0" fmla="*/ 2147483646 w 124"/>
                    <a:gd name="T1" fmla="*/ 0 h 136"/>
                    <a:gd name="T2" fmla="*/ 0 w 124"/>
                    <a:gd name="T3" fmla="*/ 2147483646 h 136"/>
                    <a:gd name="T4" fmla="*/ 0 w 124"/>
                    <a:gd name="T5" fmla="*/ 2147483646 h 136"/>
                    <a:gd name="T6" fmla="*/ 2147483646 w 124"/>
                    <a:gd name="T7" fmla="*/ 2147483646 h 136"/>
                    <a:gd name="T8" fmla="*/ 2147483646 w 124"/>
                    <a:gd name="T9" fmla="*/ 2147483646 h 136"/>
                    <a:gd name="T10" fmla="*/ 2147483646 w 124"/>
                    <a:gd name="T11" fmla="*/ 0 h 1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4" h="136">
                      <a:moveTo>
                        <a:pt x="62" y="0"/>
                      </a:moveTo>
                      <a:cubicBezTo>
                        <a:pt x="28" y="0"/>
                        <a:pt x="0" y="23"/>
                        <a:pt x="0" y="51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124" y="136"/>
                        <a:pt x="124" y="136"/>
                        <a:pt x="124" y="136"/>
                      </a:cubicBezTo>
                      <a:cubicBezTo>
                        <a:pt x="124" y="51"/>
                        <a:pt x="124" y="51"/>
                        <a:pt x="124" y="51"/>
                      </a:cubicBezTo>
                      <a:cubicBezTo>
                        <a:pt x="124" y="23"/>
                        <a:pt x="97" y="0"/>
                        <a:pt x="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</p:grpSp>
          <p:sp>
            <p:nvSpPr>
              <p:cNvPr id="27" name="文本框 309"/>
              <p:cNvSpPr txBox="1"/>
              <p:nvPr/>
            </p:nvSpPr>
            <p:spPr>
              <a:xfrm>
                <a:off x="1536946" y="4788914"/>
                <a:ext cx="1488008" cy="352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16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anose="020B0604030504040204" pitchFamily="34" charset="0"/>
                  </a:rPr>
                  <a:t>选购下单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endParaRPr>
              </a:p>
            </p:txBody>
          </p:sp>
          <p:sp>
            <p:nvSpPr>
              <p:cNvPr id="28" name="文本框 311"/>
              <p:cNvSpPr txBox="1"/>
              <p:nvPr/>
            </p:nvSpPr>
            <p:spPr>
              <a:xfrm>
                <a:off x="1537011" y="3945349"/>
                <a:ext cx="146915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坐等收货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endParaRPr>
              </a:p>
            </p:txBody>
          </p:sp>
          <p:sp>
            <p:nvSpPr>
              <p:cNvPr id="29" name="文本框 312"/>
              <p:cNvSpPr txBox="1"/>
              <p:nvPr/>
            </p:nvSpPr>
            <p:spPr>
              <a:xfrm>
                <a:off x="1498929" y="3134177"/>
                <a:ext cx="1286534" cy="352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anose="020B0604030504040204" pitchFamily="34" charset="0"/>
                  </a:rPr>
                  <a:t>资产</a:t>
                </a:r>
                <a:r>
                  <a:rPr lang="zh-CN" altLang="en-US" sz="16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anose="020B0604030504040204" pitchFamily="34" charset="0"/>
                  </a:rPr>
                  <a:t>入库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anose="020B0604030504040204" pitchFamily="34" charset="0"/>
                </a:endParaRPr>
              </a:p>
            </p:txBody>
          </p:sp>
          <p:grpSp>
            <p:nvGrpSpPr>
              <p:cNvPr id="30" name="组合 230"/>
              <p:cNvGrpSpPr/>
              <p:nvPr/>
            </p:nvGrpSpPr>
            <p:grpSpPr bwMode="auto">
              <a:xfrm>
                <a:off x="3090627" y="1654503"/>
                <a:ext cx="350837" cy="4029083"/>
                <a:chOff x="7961560" y="2190871"/>
                <a:chExt cx="495300" cy="4668838"/>
              </a:xfrm>
            </p:grpSpPr>
            <p:sp>
              <p:nvSpPr>
                <p:cNvPr id="40" name="Freeform 187"/>
                <p:cNvSpPr/>
                <p:nvPr/>
              </p:nvSpPr>
              <p:spPr bwMode="auto">
                <a:xfrm>
                  <a:off x="7961560" y="2190871"/>
                  <a:ext cx="495300" cy="4668838"/>
                </a:xfrm>
                <a:custGeom>
                  <a:avLst/>
                  <a:gdLst>
                    <a:gd name="T0" fmla="*/ 2147483646 w 312"/>
                    <a:gd name="T1" fmla="*/ 2147483646 h 2941"/>
                    <a:gd name="T2" fmla="*/ 2147483646 w 312"/>
                    <a:gd name="T3" fmla="*/ 0 h 2941"/>
                    <a:gd name="T4" fmla="*/ 0 w 312"/>
                    <a:gd name="T5" fmla="*/ 2147483646 h 2941"/>
                    <a:gd name="T6" fmla="*/ 2147483646 w 312"/>
                    <a:gd name="T7" fmla="*/ 2147483646 h 2941"/>
                    <a:gd name="T8" fmla="*/ 2147483646 w 312"/>
                    <a:gd name="T9" fmla="*/ 2147483646 h 2941"/>
                    <a:gd name="T10" fmla="*/ 2147483646 w 312"/>
                    <a:gd name="T11" fmla="*/ 2147483646 h 2941"/>
                    <a:gd name="T12" fmla="*/ 2147483646 w 312"/>
                    <a:gd name="T13" fmla="*/ 2147483646 h 2941"/>
                    <a:gd name="T14" fmla="*/ 2147483646 w 312"/>
                    <a:gd name="T15" fmla="*/ 2147483646 h 2941"/>
                    <a:gd name="T16" fmla="*/ 2147483646 w 312"/>
                    <a:gd name="T17" fmla="*/ 2147483646 h 2941"/>
                    <a:gd name="T18" fmla="*/ 2147483646 w 312"/>
                    <a:gd name="T19" fmla="*/ 2147483646 h 2941"/>
                    <a:gd name="T20" fmla="*/ 2147483646 w 312"/>
                    <a:gd name="T21" fmla="*/ 2147483646 h 2941"/>
                    <a:gd name="T22" fmla="*/ 2147483646 w 312"/>
                    <a:gd name="T23" fmla="*/ 2147483646 h 2941"/>
                    <a:gd name="T24" fmla="*/ 2147483646 w 312"/>
                    <a:gd name="T25" fmla="*/ 2147483646 h 2941"/>
                    <a:gd name="T26" fmla="*/ 2147483646 w 312"/>
                    <a:gd name="T27" fmla="*/ 2147483646 h 2941"/>
                    <a:gd name="T28" fmla="*/ 2147483646 w 312"/>
                    <a:gd name="T29" fmla="*/ 2147483646 h 2941"/>
                    <a:gd name="T30" fmla="*/ 2147483646 w 312"/>
                    <a:gd name="T31" fmla="*/ 2147483646 h 2941"/>
                    <a:gd name="T32" fmla="*/ 2147483646 w 312"/>
                    <a:gd name="T33" fmla="*/ 2147483646 h 2941"/>
                    <a:gd name="T34" fmla="*/ 2147483646 w 312"/>
                    <a:gd name="T35" fmla="*/ 2147483646 h 2941"/>
                    <a:gd name="T36" fmla="*/ 2147483646 w 312"/>
                    <a:gd name="T37" fmla="*/ 2147483646 h 2941"/>
                    <a:gd name="T38" fmla="*/ 2147483646 w 312"/>
                    <a:gd name="T39" fmla="*/ 2147483646 h 294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12" h="2941">
                      <a:moveTo>
                        <a:pt x="312" y="212"/>
                      </a:moveTo>
                      <a:lnTo>
                        <a:pt x="156" y="0"/>
                      </a:lnTo>
                      <a:lnTo>
                        <a:pt x="0" y="212"/>
                      </a:lnTo>
                      <a:lnTo>
                        <a:pt x="110" y="212"/>
                      </a:lnTo>
                      <a:lnTo>
                        <a:pt x="110" y="385"/>
                      </a:lnTo>
                      <a:lnTo>
                        <a:pt x="110" y="909"/>
                      </a:lnTo>
                      <a:lnTo>
                        <a:pt x="110" y="982"/>
                      </a:lnTo>
                      <a:lnTo>
                        <a:pt x="110" y="1507"/>
                      </a:lnTo>
                      <a:lnTo>
                        <a:pt x="110" y="1574"/>
                      </a:lnTo>
                      <a:lnTo>
                        <a:pt x="110" y="2098"/>
                      </a:lnTo>
                      <a:lnTo>
                        <a:pt x="110" y="2941"/>
                      </a:lnTo>
                      <a:lnTo>
                        <a:pt x="208" y="2941"/>
                      </a:lnTo>
                      <a:lnTo>
                        <a:pt x="208" y="2098"/>
                      </a:lnTo>
                      <a:lnTo>
                        <a:pt x="208" y="1574"/>
                      </a:lnTo>
                      <a:lnTo>
                        <a:pt x="208" y="1507"/>
                      </a:lnTo>
                      <a:lnTo>
                        <a:pt x="208" y="982"/>
                      </a:lnTo>
                      <a:lnTo>
                        <a:pt x="208" y="909"/>
                      </a:lnTo>
                      <a:lnTo>
                        <a:pt x="208" y="385"/>
                      </a:lnTo>
                      <a:lnTo>
                        <a:pt x="208" y="212"/>
                      </a:lnTo>
                      <a:lnTo>
                        <a:pt x="312" y="212"/>
                      </a:lnTo>
                      <a:close/>
                    </a:path>
                  </a:pathLst>
                </a:custGeom>
                <a:noFill/>
                <a:ln w="74613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1" name="Rectangle 188"/>
                <p:cNvSpPr>
                  <a:spLocks noChangeArrowheads="1"/>
                </p:cNvSpPr>
                <p:nvPr/>
              </p:nvSpPr>
              <p:spPr bwMode="auto">
                <a:xfrm>
                  <a:off x="8136181" y="2359146"/>
                  <a:ext cx="155575" cy="4500563"/>
                </a:xfrm>
                <a:prstGeom prst="rect">
                  <a:avLst/>
                </a:prstGeom>
                <a:solidFill>
                  <a:srgbClr val="9537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2" name="Freeform 189"/>
                <p:cNvSpPr/>
                <p:nvPr/>
              </p:nvSpPr>
              <p:spPr bwMode="auto">
                <a:xfrm>
                  <a:off x="7961560" y="2190871"/>
                  <a:ext cx="495300" cy="336540"/>
                </a:xfrm>
                <a:custGeom>
                  <a:avLst/>
                  <a:gdLst>
                    <a:gd name="T0" fmla="*/ 0 w 312"/>
                    <a:gd name="T1" fmla="*/ 2147483646 h 212"/>
                    <a:gd name="T2" fmla="*/ 2147483646 w 312"/>
                    <a:gd name="T3" fmla="*/ 0 h 212"/>
                    <a:gd name="T4" fmla="*/ 2147483646 w 312"/>
                    <a:gd name="T5" fmla="*/ 2147483646 h 212"/>
                    <a:gd name="T6" fmla="*/ 0 w 312"/>
                    <a:gd name="T7" fmla="*/ 2147483646 h 21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2" h="212">
                      <a:moveTo>
                        <a:pt x="0" y="212"/>
                      </a:moveTo>
                      <a:lnTo>
                        <a:pt x="156" y="0"/>
                      </a:lnTo>
                      <a:lnTo>
                        <a:pt x="312" y="212"/>
                      </a:lnTo>
                      <a:lnTo>
                        <a:pt x="0" y="212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zh-CN" altLang="en-US"/>
                </a:p>
              </p:txBody>
            </p:sp>
            <p:sp>
              <p:nvSpPr>
                <p:cNvPr id="43" name="Rectangle 190"/>
                <p:cNvSpPr>
                  <a:spLocks noChangeArrowheads="1"/>
                </p:cNvSpPr>
                <p:nvPr/>
              </p:nvSpPr>
              <p:spPr bwMode="auto">
                <a:xfrm>
                  <a:off x="8136372" y="4689108"/>
                  <a:ext cx="154641" cy="831559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" name="Rectangle 191"/>
                <p:cNvSpPr>
                  <a:spLocks noChangeArrowheads="1"/>
                </p:cNvSpPr>
                <p:nvPr/>
              </p:nvSpPr>
              <p:spPr bwMode="auto">
                <a:xfrm>
                  <a:off x="8136372" y="3748930"/>
                  <a:ext cx="154641" cy="835121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5" name="Rectangle 192"/>
                <p:cNvSpPr>
                  <a:spLocks noChangeArrowheads="1"/>
                </p:cNvSpPr>
                <p:nvPr/>
              </p:nvSpPr>
              <p:spPr bwMode="auto">
                <a:xfrm>
                  <a:off x="8136372" y="2801630"/>
                  <a:ext cx="154641" cy="831559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Franklin Gothic Book" panose="020B0503020102020204" pitchFamily="34" charset="0"/>
                      <a:ea typeface="黑体" panose="02010609060101010101" pitchFamily="49" charset="-122"/>
                      <a:sym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zh-CN" altLang="en-US" sz="1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1" name="文本框 310"/>
              <p:cNvSpPr txBox="1"/>
              <p:nvPr/>
            </p:nvSpPr>
            <p:spPr>
              <a:xfrm>
                <a:off x="1510608" y="2280010"/>
                <a:ext cx="1270543" cy="352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r>
                  <a:rPr lang="zh-CN" altLang="en-US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统一结算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111"/>
              <p:cNvSpPr/>
              <p:nvPr/>
            </p:nvSpPr>
            <p:spPr bwMode="auto">
              <a:xfrm>
                <a:off x="976077" y="2150413"/>
                <a:ext cx="458787" cy="484187"/>
              </a:xfrm>
              <a:custGeom>
                <a:avLst/>
                <a:gdLst>
                  <a:gd name="T0" fmla="*/ 2147483646 w 124"/>
                  <a:gd name="T1" fmla="*/ 0 h 136"/>
                  <a:gd name="T2" fmla="*/ 0 w 124"/>
                  <a:gd name="T3" fmla="*/ 2147483646 h 136"/>
                  <a:gd name="T4" fmla="*/ 0 w 124"/>
                  <a:gd name="T5" fmla="*/ 2147483646 h 136"/>
                  <a:gd name="T6" fmla="*/ 2147483646 w 124"/>
                  <a:gd name="T7" fmla="*/ 2147483646 h 136"/>
                  <a:gd name="T8" fmla="*/ 2147483646 w 124"/>
                  <a:gd name="T9" fmla="*/ 2147483646 h 136"/>
                  <a:gd name="T10" fmla="*/ 2147483646 w 124"/>
                  <a:gd name="T11" fmla="*/ 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4" h="136">
                    <a:moveTo>
                      <a:pt x="62" y="0"/>
                    </a:moveTo>
                    <a:cubicBezTo>
                      <a:pt x="28" y="0"/>
                      <a:pt x="0" y="23"/>
                      <a:pt x="0" y="51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124" y="136"/>
                      <a:pt x="124" y="136"/>
                      <a:pt x="124" y="136"/>
                    </a:cubicBezTo>
                    <a:cubicBezTo>
                      <a:pt x="124" y="51"/>
                      <a:pt x="124" y="51"/>
                      <a:pt x="124" y="51"/>
                    </a:cubicBezTo>
                    <a:cubicBezTo>
                      <a:pt x="124" y="23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Freeform 111"/>
              <p:cNvSpPr/>
              <p:nvPr/>
            </p:nvSpPr>
            <p:spPr bwMode="auto">
              <a:xfrm>
                <a:off x="966552" y="3029528"/>
                <a:ext cx="458787" cy="484187"/>
              </a:xfrm>
              <a:custGeom>
                <a:avLst/>
                <a:gdLst>
                  <a:gd name="T0" fmla="*/ 2147483646 w 124"/>
                  <a:gd name="T1" fmla="*/ 0 h 136"/>
                  <a:gd name="T2" fmla="*/ 0 w 124"/>
                  <a:gd name="T3" fmla="*/ 2147483646 h 136"/>
                  <a:gd name="T4" fmla="*/ 0 w 124"/>
                  <a:gd name="T5" fmla="*/ 2147483646 h 136"/>
                  <a:gd name="T6" fmla="*/ 2147483646 w 124"/>
                  <a:gd name="T7" fmla="*/ 2147483646 h 136"/>
                  <a:gd name="T8" fmla="*/ 2147483646 w 124"/>
                  <a:gd name="T9" fmla="*/ 2147483646 h 136"/>
                  <a:gd name="T10" fmla="*/ 2147483646 w 124"/>
                  <a:gd name="T11" fmla="*/ 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4" h="136">
                    <a:moveTo>
                      <a:pt x="62" y="0"/>
                    </a:moveTo>
                    <a:cubicBezTo>
                      <a:pt x="28" y="0"/>
                      <a:pt x="0" y="23"/>
                      <a:pt x="0" y="51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124" y="136"/>
                      <a:pt x="124" y="136"/>
                      <a:pt x="124" y="136"/>
                    </a:cubicBezTo>
                    <a:cubicBezTo>
                      <a:pt x="124" y="51"/>
                      <a:pt x="124" y="51"/>
                      <a:pt x="124" y="51"/>
                    </a:cubicBezTo>
                    <a:cubicBezTo>
                      <a:pt x="124" y="23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Freeform 111"/>
              <p:cNvSpPr/>
              <p:nvPr/>
            </p:nvSpPr>
            <p:spPr bwMode="auto">
              <a:xfrm>
                <a:off x="966552" y="4764695"/>
                <a:ext cx="458787" cy="484187"/>
              </a:xfrm>
              <a:custGeom>
                <a:avLst/>
                <a:gdLst>
                  <a:gd name="T0" fmla="*/ 2147483646 w 124"/>
                  <a:gd name="T1" fmla="*/ 0 h 136"/>
                  <a:gd name="T2" fmla="*/ 0 w 124"/>
                  <a:gd name="T3" fmla="*/ 2147483646 h 136"/>
                  <a:gd name="T4" fmla="*/ 0 w 124"/>
                  <a:gd name="T5" fmla="*/ 2147483646 h 136"/>
                  <a:gd name="T6" fmla="*/ 2147483646 w 124"/>
                  <a:gd name="T7" fmla="*/ 2147483646 h 136"/>
                  <a:gd name="T8" fmla="*/ 2147483646 w 124"/>
                  <a:gd name="T9" fmla="*/ 2147483646 h 136"/>
                  <a:gd name="T10" fmla="*/ 2147483646 w 124"/>
                  <a:gd name="T11" fmla="*/ 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4" h="136">
                    <a:moveTo>
                      <a:pt x="62" y="0"/>
                    </a:moveTo>
                    <a:cubicBezTo>
                      <a:pt x="28" y="0"/>
                      <a:pt x="0" y="23"/>
                      <a:pt x="0" y="51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124" y="136"/>
                      <a:pt x="124" y="136"/>
                      <a:pt x="124" y="136"/>
                    </a:cubicBezTo>
                    <a:cubicBezTo>
                      <a:pt x="124" y="51"/>
                      <a:pt x="124" y="51"/>
                      <a:pt x="124" y="51"/>
                    </a:cubicBezTo>
                    <a:cubicBezTo>
                      <a:pt x="124" y="23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Freeform 111"/>
              <p:cNvSpPr/>
              <p:nvPr/>
            </p:nvSpPr>
            <p:spPr bwMode="auto">
              <a:xfrm>
                <a:off x="966552" y="3882254"/>
                <a:ext cx="458787" cy="485775"/>
              </a:xfrm>
              <a:custGeom>
                <a:avLst/>
                <a:gdLst>
                  <a:gd name="T0" fmla="*/ 2147483646 w 124"/>
                  <a:gd name="T1" fmla="*/ 0 h 136"/>
                  <a:gd name="T2" fmla="*/ 0 w 124"/>
                  <a:gd name="T3" fmla="*/ 2147483646 h 136"/>
                  <a:gd name="T4" fmla="*/ 0 w 124"/>
                  <a:gd name="T5" fmla="*/ 2147483646 h 136"/>
                  <a:gd name="T6" fmla="*/ 2147483646 w 124"/>
                  <a:gd name="T7" fmla="*/ 2147483646 h 136"/>
                  <a:gd name="T8" fmla="*/ 2147483646 w 124"/>
                  <a:gd name="T9" fmla="*/ 2147483646 h 136"/>
                  <a:gd name="T10" fmla="*/ 2147483646 w 124"/>
                  <a:gd name="T11" fmla="*/ 0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4" h="136">
                    <a:moveTo>
                      <a:pt x="62" y="0"/>
                    </a:moveTo>
                    <a:cubicBezTo>
                      <a:pt x="28" y="0"/>
                      <a:pt x="0" y="23"/>
                      <a:pt x="0" y="51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124" y="136"/>
                      <a:pt x="124" y="136"/>
                      <a:pt x="124" y="136"/>
                    </a:cubicBezTo>
                    <a:cubicBezTo>
                      <a:pt x="124" y="51"/>
                      <a:pt x="124" y="51"/>
                      <a:pt x="124" y="51"/>
                    </a:cubicBezTo>
                    <a:cubicBezTo>
                      <a:pt x="124" y="23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文本框 305"/>
              <p:cNvSpPr txBox="1">
                <a:spLocks noChangeArrowheads="1"/>
              </p:cNvSpPr>
              <p:nvPr/>
            </p:nvSpPr>
            <p:spPr bwMode="auto">
              <a:xfrm>
                <a:off x="930039" y="3081915"/>
                <a:ext cx="568325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800">
                    <a:solidFill>
                      <a:srgbClr val="605E5E"/>
                    </a:solidFill>
                    <a:latin typeface="Impact" panose="020B0806030902050204" pitchFamily="34" charset="0"/>
                    <a:ea typeface="宋体" panose="02010600030101010101" pitchFamily="2" charset="-122"/>
                    <a:cs typeface="Aharoni" panose="02010803020104030203" pitchFamily="2" charset="-79"/>
                  </a:rPr>
                  <a:t>03</a:t>
                </a:r>
                <a:endParaRPr lang="zh-CN" altLang="en-US" sz="2800">
                  <a:solidFill>
                    <a:srgbClr val="605E5E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Aharoni" panose="02010803020104030203" pitchFamily="2" charset="-79"/>
                </a:endParaRPr>
              </a:p>
            </p:txBody>
          </p:sp>
          <p:sp>
            <p:nvSpPr>
              <p:cNvPr id="37" name="文本框 305"/>
              <p:cNvSpPr txBox="1">
                <a:spLocks noChangeArrowheads="1"/>
              </p:cNvSpPr>
              <p:nvPr/>
            </p:nvSpPr>
            <p:spPr bwMode="auto">
              <a:xfrm>
                <a:off x="930039" y="3897740"/>
                <a:ext cx="568325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800">
                    <a:solidFill>
                      <a:srgbClr val="605E5E"/>
                    </a:solidFill>
                    <a:latin typeface="Impact" panose="020B0806030902050204" pitchFamily="34" charset="0"/>
                    <a:ea typeface="宋体" panose="02010600030101010101" pitchFamily="2" charset="-122"/>
                    <a:cs typeface="Aharoni" panose="02010803020104030203" pitchFamily="2" charset="-79"/>
                  </a:rPr>
                  <a:t>02</a:t>
                </a:r>
                <a:endParaRPr lang="zh-CN" altLang="en-US" sz="2800">
                  <a:solidFill>
                    <a:srgbClr val="605E5E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Aharoni" panose="02010803020104030203" pitchFamily="2" charset="-79"/>
                </a:endParaRPr>
              </a:p>
            </p:txBody>
          </p:sp>
          <p:sp>
            <p:nvSpPr>
              <p:cNvPr id="38" name="文本框 305"/>
              <p:cNvSpPr txBox="1">
                <a:spLocks noChangeArrowheads="1"/>
              </p:cNvSpPr>
              <p:nvPr/>
            </p:nvSpPr>
            <p:spPr bwMode="auto">
              <a:xfrm>
                <a:off x="917968" y="4749142"/>
                <a:ext cx="512763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800" dirty="0">
                    <a:solidFill>
                      <a:srgbClr val="605E5E"/>
                    </a:solidFill>
                    <a:latin typeface="Impact" panose="020B0806030902050204" pitchFamily="34" charset="0"/>
                    <a:ea typeface="宋体" panose="02010600030101010101" pitchFamily="2" charset="-122"/>
                    <a:cs typeface="Aharoni" panose="02010803020104030203" pitchFamily="2" charset="-79"/>
                  </a:rPr>
                  <a:t>01</a:t>
                </a:r>
                <a:endParaRPr lang="zh-CN" altLang="en-US" sz="2800" dirty="0">
                  <a:solidFill>
                    <a:srgbClr val="605E5E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Aharoni" panose="02010803020104030203" pitchFamily="2" charset="-79"/>
                </a:endParaRPr>
              </a:p>
            </p:txBody>
          </p:sp>
          <p:sp>
            <p:nvSpPr>
              <p:cNvPr id="39" name="文本框 305"/>
              <p:cNvSpPr txBox="1">
                <a:spLocks noChangeArrowheads="1"/>
              </p:cNvSpPr>
              <p:nvPr/>
            </p:nvSpPr>
            <p:spPr bwMode="auto">
              <a:xfrm>
                <a:off x="917339" y="2161525"/>
                <a:ext cx="557213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Franklin Gothic Book" panose="020B0503020102020204" pitchFamily="34" charset="0"/>
                    <a:ea typeface="黑体" panose="02010609060101010101" pitchFamily="49" charset="-122"/>
                    <a:sym typeface="Franklin Gothic Book" panose="020B05030201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2800">
                    <a:solidFill>
                      <a:srgbClr val="605E5E"/>
                    </a:solidFill>
                    <a:latin typeface="Impact" panose="020B0806030902050204" pitchFamily="34" charset="0"/>
                    <a:ea typeface="宋体" panose="02010600030101010101" pitchFamily="2" charset="-122"/>
                    <a:cs typeface="Aharoni" panose="02010803020104030203" pitchFamily="2" charset="-79"/>
                  </a:rPr>
                  <a:t>04</a:t>
                </a:r>
                <a:endParaRPr lang="zh-CN" altLang="en-US" sz="2800">
                  <a:solidFill>
                    <a:srgbClr val="605E5E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160" name="图片 159" descr="303b32313535333031373bcee5bdc7d0c7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5240" y="3363595"/>
              <a:ext cx="390525" cy="390525"/>
            </a:xfrm>
            <a:prstGeom prst="rect">
              <a:avLst/>
            </a:prstGeom>
          </p:spPr>
        </p:pic>
        <p:pic>
          <p:nvPicPr>
            <p:cNvPr id="161" name="图片 160" descr="303b32313535333031373bcee5bdc7d0c7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92611" y="4120515"/>
              <a:ext cx="390525" cy="390525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30" y="2031377"/>
            <a:ext cx="8014692" cy="42090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  <a:defRPr/>
            </a:pPr>
            <a:r>
              <a:rPr lang="zh-CN" altLang="en-US" b="1" kern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资产入库</a:t>
            </a:r>
            <a:endParaRPr lang="zh-CN" altLang="en-US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841344" y="117013"/>
            <a:ext cx="2188564" cy="1627661"/>
            <a:chOff x="0" y="199196"/>
            <a:chExt cx="3404795" cy="2532186"/>
          </a:xfrm>
        </p:grpSpPr>
        <p:sp>
          <p:nvSpPr>
            <p:cNvPr id="4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10800000">
            <a:off x="149011" y="5059538"/>
            <a:ext cx="2188564" cy="1627661"/>
            <a:chOff x="0" y="199196"/>
            <a:chExt cx="3404795" cy="2532186"/>
          </a:xfrm>
        </p:grpSpPr>
        <p:sp>
          <p:nvSpPr>
            <p:cNvPr id="8" name="矩形: 圆角 11"/>
            <p:cNvSpPr/>
            <p:nvPr/>
          </p:nvSpPr>
          <p:spPr>
            <a:xfrm>
              <a:off x="1611165" y="937752"/>
              <a:ext cx="1793630" cy="1793630"/>
            </a:xfrm>
            <a:prstGeom prst="roundRect">
              <a:avLst>
                <a:gd name="adj" fmla="val 5380"/>
              </a:avLst>
            </a:prstGeom>
            <a:noFill/>
            <a:ln w="101600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: 圆角 12"/>
            <p:cNvSpPr/>
            <p:nvPr/>
          </p:nvSpPr>
          <p:spPr>
            <a:xfrm>
              <a:off x="820310" y="199196"/>
              <a:ext cx="1180194" cy="1180194"/>
            </a:xfrm>
            <a:prstGeom prst="roundRect">
              <a:avLst>
                <a:gd name="adj" fmla="val 5380"/>
              </a:avLst>
            </a:prstGeom>
            <a:noFill/>
            <a:ln w="920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公众号：陈西设计之家。微信搜索即可"/>
            <p:cNvSpPr/>
            <p:nvPr/>
          </p:nvSpPr>
          <p:spPr>
            <a:xfrm>
              <a:off x="0" y="1166352"/>
              <a:ext cx="499517" cy="499517"/>
            </a:xfrm>
            <a:prstGeom prst="roundRect">
              <a:avLst>
                <a:gd name="adj" fmla="val 5380"/>
              </a:avLst>
            </a:prstGeom>
            <a:noFill/>
            <a:ln w="41275">
              <a:solidFill>
                <a:srgbClr val="144A7E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资产入库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21999" y="891433"/>
            <a:ext cx="78273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0447C"/>
                </a:solidFill>
              </a:rPr>
              <a:t>资产</a:t>
            </a:r>
            <a:r>
              <a:rPr lang="zh-CN" altLang="en-US" sz="2400" b="1" dirty="0">
                <a:solidFill>
                  <a:srgbClr val="00447C"/>
                </a:solidFill>
              </a:rPr>
              <a:t>智慧</a:t>
            </a:r>
            <a:r>
              <a:rPr lang="zh-CN" altLang="en-US" sz="2400" b="1" dirty="0" smtClean="0">
                <a:solidFill>
                  <a:srgbClr val="00447C"/>
                </a:solidFill>
              </a:rPr>
              <a:t>管理平台</a:t>
            </a:r>
            <a:r>
              <a:rPr lang="zh-CN" altLang="en-US" sz="2400" b="1" dirty="0">
                <a:solidFill>
                  <a:srgbClr val="00447C"/>
                </a:solidFill>
              </a:rPr>
              <a:t>主界面</a:t>
            </a:r>
            <a:endParaRPr lang="en-US" altLang="zh-CN" sz="2400" b="1" dirty="0">
              <a:solidFill>
                <a:srgbClr val="00447C"/>
              </a:solidFill>
            </a:endParaRPr>
          </a:p>
          <a:p>
            <a:endParaRPr lang="en-US" altLang="zh-CN" sz="2400" b="1" dirty="0">
              <a:solidFill>
                <a:srgbClr val="00447C"/>
              </a:solidFill>
            </a:endParaRPr>
          </a:p>
          <a:p>
            <a:endParaRPr lang="en-US" altLang="zh-CN" sz="2400" b="1" dirty="0">
              <a:solidFill>
                <a:srgbClr val="00447C"/>
              </a:solidFill>
            </a:endParaRPr>
          </a:p>
          <a:p>
            <a:endParaRPr lang="en-US" altLang="zh-CN" sz="2400" b="1" dirty="0">
              <a:solidFill>
                <a:srgbClr val="00447C"/>
              </a:solidFill>
            </a:endParaRPr>
          </a:p>
          <a:p>
            <a:endParaRPr lang="en-US" altLang="zh-CN" sz="2400" b="1" dirty="0">
              <a:solidFill>
                <a:srgbClr val="00447C"/>
              </a:solidFill>
            </a:endParaRPr>
          </a:p>
          <a:p>
            <a:endParaRPr lang="zh-CN" altLang="en-US" sz="2400" b="1" dirty="0">
              <a:solidFill>
                <a:srgbClr val="00447C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45135" y="1329055"/>
            <a:ext cx="11403965" cy="5117465"/>
            <a:chOff x="445135" y="1329055"/>
            <a:chExt cx="11403965" cy="5117465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445135" y="1329055"/>
              <a:ext cx="11403965" cy="511746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687" y="1788420"/>
              <a:ext cx="826542" cy="2975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36796" y="549443"/>
            <a:ext cx="10870707" cy="803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</a:rPr>
              <a:t>登陆方式</a:t>
            </a:r>
            <a:endParaRPr lang="en-US" altLang="zh-CN" sz="2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5B9BD5"/>
                </a:solidFill>
                <a:latin typeface="微软雅黑" panose="020B0503020204020204" pitchFamily="34" charset="-122"/>
              </a:rPr>
              <a:t>一网通办</a:t>
            </a:r>
            <a:r>
              <a:rPr lang="en-US" altLang="zh-CN" sz="2400" b="1" dirty="0" smtClean="0">
                <a:solidFill>
                  <a:srgbClr val="5B9BD5"/>
                </a:solidFill>
                <a:latin typeface="微软雅黑" panose="020B0503020204020204" pitchFamily="34" charset="-122"/>
              </a:rPr>
              <a:t>/</a:t>
            </a:r>
            <a:r>
              <a:rPr lang="zh-CN" altLang="en-US" sz="2400" b="1" dirty="0" smtClean="0">
                <a:solidFill>
                  <a:srgbClr val="5B9BD5"/>
                </a:solidFill>
                <a:latin typeface="微软雅黑" panose="020B0503020204020204" pitchFamily="34" charset="-122"/>
              </a:rPr>
              <a:t>信息门户→应用中心→</a:t>
            </a:r>
            <a:endParaRPr lang="en-US" altLang="zh-CN" sz="24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5B9BD5"/>
                </a:solidFill>
                <a:latin typeface="微软雅黑" panose="020B0503020204020204" pitchFamily="34" charset="-122"/>
              </a:rPr>
              <a:t>资产财务→资产智慧管理平台</a:t>
            </a:r>
            <a:endParaRPr lang="en-US" altLang="zh-CN" sz="2000" b="1" dirty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p"/>
            </a:pPr>
            <a:endParaRPr lang="en-US" altLang="zh-CN" sz="2800" b="1" dirty="0" smtClean="0">
              <a:solidFill>
                <a:srgbClr val="5B9BD5"/>
              </a:solidFill>
              <a:latin typeface="微软雅黑" panose="020B0503020204020204" pitchFamily="34" charset="-122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lvl="0" algn="just">
              <a:lnSpc>
                <a:spcPct val="200000"/>
              </a:lnSpc>
            </a:pPr>
            <a:endParaRPr lang="en-US" altLang="zh-CN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342900" lvl="0" indent="-342900" algn="just">
              <a:lnSpc>
                <a:spcPct val="150000"/>
              </a:lnSpc>
            </a:pPr>
            <a:endParaRPr lang="zh-CN" altLang="en-US" sz="2400" b="1" dirty="0">
              <a:solidFill>
                <a:schemeClr val="accent4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558" y="429768"/>
            <a:ext cx="11818285" cy="6162943"/>
          </a:xfrm>
          <a:prstGeom prst="rect">
            <a:avLst/>
          </a:prstGeom>
          <a:noFill/>
          <a:ln w="254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200000"/>
              </a:lnSpc>
            </a:pPr>
            <a:endParaRPr lang="en-US" altLang="zh-CN" b="1" dirty="0">
              <a:solidFill>
                <a:srgbClr val="5B9BD5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48153" y="158268"/>
            <a:ext cx="5017573" cy="461665"/>
          </a:xfrm>
          <a:prstGeom prst="rect">
            <a:avLst/>
          </a:prstGeom>
          <a:solidFill>
            <a:srgbClr val="5B9BD5"/>
          </a:solidFill>
        </p:spPr>
        <p:txBody>
          <a:bodyPr wrap="square" anchor="ctr" anchorCtr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B4DA2"/>
              </a:buClr>
              <a:buSzPct val="100000"/>
              <a:defRPr/>
            </a:pPr>
            <a:r>
              <a:rPr lang="zh-CN" altLang="en-US" sz="2400" b="1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资产入库</a:t>
            </a:r>
            <a:endParaRPr lang="zh-CN" altLang="en-US" sz="24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9616" t="3305" r="33155" b="19288"/>
          <a:stretch>
            <a:fillRect/>
          </a:stretch>
        </p:blipFill>
        <p:spPr>
          <a:xfrm>
            <a:off x="417746" y="2780054"/>
            <a:ext cx="5162550" cy="37433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89318" y="758772"/>
            <a:ext cx="56701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 smtClean="0">
                <a:solidFill>
                  <a:schemeClr val="accent5">
                    <a:lumMod val="75000"/>
                  </a:schemeClr>
                </a:solidFill>
                <a:latin typeface="+mn-ea"/>
              </a:rPr>
              <a:t>角色身份</a:t>
            </a:r>
            <a:endParaRPr lang="en-US" altLang="zh-CN" sz="2400" b="1" dirty="0" smtClean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 lvl="0" algn="just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+mn-ea"/>
              </a:rPr>
              <a:t>使用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人</a:t>
            </a:r>
            <a:r>
              <a:rPr lang="en-US" altLang="zh-CN" sz="2400" b="1" dirty="0">
                <a:solidFill>
                  <a:srgbClr val="5B9BD5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5B9BD5"/>
                </a:solidFill>
                <a:latin typeface="+mn-ea"/>
              </a:rPr>
              <a:t>部门资产管理员</a:t>
            </a:r>
            <a:r>
              <a:rPr lang="en-US" altLang="zh-CN" sz="2400" b="1" dirty="0">
                <a:solidFill>
                  <a:srgbClr val="5B9BD5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5B9BD5"/>
                </a:solidFill>
                <a:latin typeface="+mn-ea"/>
              </a:rPr>
              <a:t>校级资产管理员</a:t>
            </a:r>
            <a:endParaRPr lang="en-US" altLang="zh-CN" sz="2400" b="1" dirty="0">
              <a:solidFill>
                <a:srgbClr val="5B9BD5"/>
              </a:solidFill>
              <a:latin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628130" y="2045335"/>
            <a:ext cx="5041900" cy="4478020"/>
            <a:chOff x="6628130" y="2045335"/>
            <a:chExt cx="5041900" cy="447802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628130" y="2045335"/>
              <a:ext cx="5041900" cy="4478020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58037" y="2568188"/>
              <a:ext cx="714375" cy="257175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FiZTVjZTBhMGVhY2E5MmVhMmFlMzBlZjY3YzE4ND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just">
          <a:lnSpc>
            <a:spcPct val="150000"/>
          </a:lnSpc>
          <a:defRPr b="1" dirty="0" smtClean="0">
            <a:solidFill>
              <a:srgbClr val="C00000"/>
            </a:solidFill>
            <a:latin typeface="+mn-ea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1972</Words>
  <Application>Microsoft Office PowerPoint</Application>
  <PresentationFormat>宽屏</PresentationFormat>
  <Paragraphs>239</Paragraphs>
  <Slides>42</Slides>
  <Notes>10</Notes>
  <HiddenSlides>1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8" baseType="lpstr">
      <vt:lpstr>DIN</vt:lpstr>
      <vt:lpstr>等线</vt:lpstr>
      <vt:lpstr>等线 Light</vt:lpstr>
      <vt:lpstr>黑体</vt:lpstr>
      <vt:lpstr>宋体</vt:lpstr>
      <vt:lpstr>微软雅黑</vt:lpstr>
      <vt:lpstr>Agency FB</vt:lpstr>
      <vt:lpstr>Aharoni</vt:lpstr>
      <vt:lpstr>Arial</vt:lpstr>
      <vt:lpstr>Calibri</vt:lpstr>
      <vt:lpstr>Franklin Gothic Book</vt:lpstr>
      <vt:lpstr>Impact</vt:lpstr>
      <vt:lpstr>MS Reference Sans Serif</vt:lpstr>
      <vt:lpstr>Tahoma</vt:lpstr>
      <vt:lpstr>Wingdings</vt:lpstr>
      <vt:lpstr>Office 主题​​</vt:lpstr>
      <vt:lpstr>PowerPoint 演示文稿</vt:lpstr>
      <vt:lpstr>PowerPoint 演示文稿</vt:lpstr>
      <vt:lpstr>资产采购</vt:lpstr>
      <vt:lpstr>PowerPoint 演示文稿</vt:lpstr>
      <vt:lpstr>PowerPoint 演示文稿</vt:lpstr>
      <vt:lpstr>PowerPoint 演示文稿</vt:lpstr>
      <vt:lpstr>资产入库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入库步骤演示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资产采购方式和报销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入库注意事项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cp:lastModifiedBy>HP</cp:lastModifiedBy>
  <cp:revision>103</cp:revision>
  <dcterms:created xsi:type="dcterms:W3CDTF">2023-09-18T01:03:00Z</dcterms:created>
  <dcterms:modified xsi:type="dcterms:W3CDTF">2024-01-15T09:29:29Z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0AEB9E03DCD84198938799F430E0CC32_13</vt:lpwstr>
  </property>
  <property fmtid="{D5CDD505-2E9C-101B-9397-08002B2CF9AE}" pid="3" name="KSOProductBuildVer">
    <vt:lpwstr>2052-12.1.0.16120</vt:lpwstr>
  </property>
</Properties>
</file>